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5" Type="http://schemas.openxmlformats.org/officeDocument/2006/relationships/slide" Target="slides/slide20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12" Type="http://schemas.openxmlformats.org/officeDocument/2006/relationships/hyperlink" Target="http://www.rehab.research.va.gov/jour/2013/508/jrrd-2012-06-0113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10" Type="http://schemas.openxmlformats.org/officeDocument/2006/relationships/hyperlink" Target="http://health.costhelper.com/retinitis-pigmentosa.html" TargetMode="External"/><Relationship Id="rId4" Type="http://schemas.openxmlformats.org/officeDocument/2006/relationships/hyperlink" Target="https://www.genome.gov/13514348" TargetMode="External"/><Relationship Id="rId11" Type="http://schemas.openxmlformats.org/officeDocument/2006/relationships/hyperlink" Target="http://www.allaboutvision.com/conditions/retinapigment.htm" TargetMode="External"/><Relationship Id="rId3" Type="http://schemas.openxmlformats.org/officeDocument/2006/relationships/hyperlink" Target="http://eyewiki.aao.org/Retinitis_Pigmentosa#cite_note-fortyeight-50" TargetMode="External"/><Relationship Id="rId9" Type="http://schemas.openxmlformats.org/officeDocument/2006/relationships/hyperlink" Target="http://ghr.nlm.nih.gov/condition/retinitis-pigmentosa" TargetMode="External"/><Relationship Id="rId6" Type="http://schemas.openxmlformats.org/officeDocument/2006/relationships/hyperlink" Target="http://www.kellogg.umich.edu/patientcare/conditions/pigmentosa.html" TargetMode="External"/><Relationship Id="rId5" Type="http://schemas.openxmlformats.org/officeDocument/2006/relationships/hyperlink" Target="http://www.blindness.org/retinitis-pigmentosa" TargetMode="External"/><Relationship Id="rId8" Type="http://schemas.openxmlformats.org/officeDocument/2006/relationships/hyperlink" Target="http://www.kellogg.umich.edu/patientcare/downloads/Understand-Retinitis-Pigmentosa.pdf" TargetMode="External"/><Relationship Id="rId7" Type="http://schemas.openxmlformats.org/officeDocument/2006/relationships/hyperlink" Target="http://www.ncbi.nlm.nih.gov/pubmedhealth/PMHT0024256/" TargetMode="Externa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://www.bibme.org/apa/website-citation#" TargetMode="Externa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Retinitis Pigmentosa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Owen Ferrara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Predicted Next Generation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75060" y="1478850"/>
            <a:ext cx="8193900" cy="346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There is a 50% chance that the child will receive a dominant gene and a recessive gene for RP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This means that there is a 50% chance that the child will have RP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There is also a 50% chance that a child could be homozygous recessive and not have the defective gene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948" y="2623800"/>
            <a:ext cx="2510199" cy="232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Financial Obligations/Limitations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Low vision specialist visit $200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UV protective sunglasses cost up to $150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240 Vitamin A tablet cost around $13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Low vision aids $50 or more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Cost of a Argus II Retinal Prosthesis System is around 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/>
              <a:t>$100,000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EST can also cost thousands per session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Limitations can arise because some patients might not be able to pay for certain treatments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925" y="1674825"/>
            <a:ext cx="2870150" cy="179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Emotional Issues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Possible issues by hearing at a young age you might be blind or seriously visually impaired in the future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Risk of Depression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25.7% of people with RP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Emotions worsen over time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Difficult to accept that you have a terrible genetic disease 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500" y="1944924"/>
            <a:ext cx="3032300" cy="17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Ethical Considerations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Vitamin A treatment not the best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can cause issues with the liver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Most treatments FDA approved but still in testing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Possible concerns with gene therapy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Concerns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Possible chance at becoming an outcast due to visual inability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Vision can affect what kind of job you can get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School issues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Lack of independency (Need to ask for help)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Can't use public transport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050" y="1942575"/>
            <a:ext cx="25717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Description of Symptoms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 patient suffers from rod-cone dystrophy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They have terrible night blindness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Their peripheral is fading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Still retain clear central vision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Headaches are a issue with this patient 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 patient is not legally blind yet (20/200)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Progression of Disease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Started seeing symptoms at an early age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Best prognosis as they have autosomal dominant RP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They are under the age of 30 so their eyesight is correctable to at least 20/30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Overtime the peripheral vision will deteriorate, but so far not too much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325" y="2934575"/>
            <a:ext cx="2779349" cy="19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Account of Living 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Patient had difficulty accepting their disease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Tough knowing that eventually you will lose your sight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They take vitamin A supplements every day to hopefully slow down the disease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Not too much in order to avoid liver damage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Bought low vision glasses to help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Not a social outcast yet because disease has not progressed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Has not told their company because they do not want to be laid off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Concerns for the Future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Disease worsens over time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Peripheral becomes worse and worse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Eventually cost more money to treat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Could lose job and independency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450" y="1460500"/>
            <a:ext cx="22574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509100" y="1466974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http://eyewiki.aao.org/Retinitis_Pigmentosa#cite_note-fortyeight-50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https://www.genome.gov/13514348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http://www.blindness.org/retinitis-pigmentosa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http://www.kellogg.umich.edu/patientcare/conditions/pigmentosa.html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http://www.ncbi.nlm.nih.gov/pubmedhealth/PMHT0024256/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http://www.kellogg.umich.edu/patientcare/downloads/Understand-Retinitis-Pigmentosa.pdf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http://ghr.nlm.nih.gov/condition/retinitis-pigmentosa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http://health.costhelper.com/retinitis-pigmentosa.html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1"/>
              </a:rPr>
              <a:t>http://www.allaboutvision.com/conditions/retinapigment.htm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2"/>
              </a:rPr>
              <a:t>http://www.rehab.research.va.gov/jour/2013/508/jrrd-2012-06-0113.html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Physiological Cause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Retinitis Pigmentosa (RP) is a group of inherited diseases that causes retinal degeneration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Retina is a cell rich entity that covers the back inside wall of the eye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Responsible for taking images from the visual field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RP causes the photoreceptor cells to die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Photoreceptor cells are what detects light within the retina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These photoreceptor cells are called rods and cones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Rods: Detect dim light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Cones: Detect light and color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200" y="2536069"/>
            <a:ext cx="2408600" cy="18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Griffiths, D., Lim, J., Epley, D., &amp; Shah, V. (2015, May 1). Retinitis Pigmentosa. Retrieved June 12, 2015.</a:t>
            </a:r>
          </a:p>
          <a:p>
            <a:pPr indent="0" lvl="0" marL="0" marR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  <a:hlinkClick r:id="rId3"/>
              </a:rPr>
              <a:t> </a:t>
            </a:r>
            <a:r>
              <a:rPr lang="en" sz="1200">
                <a:solidFill>
                  <a:srgbClr val="000000"/>
                </a:solidFill>
              </a:rPr>
              <a:t>Haddrill, M. (2014, August 1). Retinitis Pigmentosa. Retrieved June 12, 2015.</a:t>
            </a:r>
          </a:p>
          <a:p>
            <a:pPr indent="0" lvl="0" marL="0" marR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How Much Does Retinitis Pigmentosa Treatment Cost? - CostHelper.com. (n.d.). Retrieved June 12, 2015.</a:t>
            </a:r>
          </a:p>
          <a:p>
            <a:pPr indent="0" lvl="0" marL="0" marR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Learning about Retinitis Pigmentosa. (2013, December 27). Retrieved June 12, 2015.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Lopéz, H., Pelayo, F., Justicia, M., &amp; Morillas, C. (2013, December 11). Journal of Rehabilitation Research &amp; Development (JRRD). Retrieved June 12, 2015.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Openshaw, A., Branham, K., &amp; Heckenlively, J. (2008, February 1). Understanding Retinitis Pigmentosa. Retrieved June 12, 2015.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Retinitis Pigmentosa. (n.d.). Retrieved June 12, 2015.</a:t>
            </a:r>
          </a:p>
          <a:p>
            <a:pPr indent="0" lvl="0" marL="0" marR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Retinitis Pigmentosa. (n.d.). Retrieved June 10, 2015.  </a:t>
            </a:r>
          </a:p>
          <a:p>
            <a:pPr indent="0" lvl="0" marL="0" marR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Retinitis Pigmentosa (RP). (n.d.). Retrieved June 7, 2015.   </a:t>
            </a:r>
          </a:p>
          <a:p>
            <a:pPr indent="0" lvl="0" marL="0" marR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Associated Symptoms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Depends on whether the rods or the cones are affected first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Most forms cause rods to be affected first (rod-cone dystrophy)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Starts with night blindness: Patients do not adjust well to dark environments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As the disease progresses patients lose peripheral vision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Retain clear central vision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When cone is affected first it is called cone-rod dystrophy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Patients experience loss of central vision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1"/>
                </a:solidFill>
              </a:rPr>
              <a:t> Cannot be corrected with glasses or contact lenses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Losing more cone cells causes disturbances in color perception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Rod cells eventually get affected and patients lose peripheral vision and develop night blindness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700" y="2610169"/>
            <a:ext cx="3504299" cy="1357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Vision With RP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60500"/>
            <a:ext cx="8229599" cy="34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Available Treatments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No known cure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Light avoidance and low-vision aids can slow progression of RP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High doses of Vitamin A </a:t>
            </a:r>
            <a:r>
              <a:rPr lang="en" sz="1400">
                <a:solidFill>
                  <a:schemeClr val="dk1"/>
                </a:solidFill>
              </a:rPr>
              <a:t>(15,000 IU/day)</a:t>
            </a:r>
            <a:r>
              <a:rPr lang="en" sz="1400"/>
              <a:t> can slow down progression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Results not very strong and too much Vitamin A can be toxic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Gene therapy research, transplant research, and retinal prosthesis are being further researched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Gene therapy has been widely explored because RP comes from a defective gene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Gene transplant goal is to find a way to safely insert a gene into the retina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Retinal prosthesis are attempts to find a possible way to substitute a man made device to take over for the damaged photoreceptors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575" y="1554249"/>
            <a:ext cx="1941224" cy="13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Treatments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Argus II Retinal Prosthesis System: A tiny video camera is built into special eyeglasses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Camera connects to a small wireless device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Video is converted to electric signals that transmit to a implant in the eye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Simulate remaining healthy retina cells, information is transmitted from the optic nerve to the brain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There it is conceived as patterns of light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Patient learns to distinguish these patterns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Electrical Stimulation Therapy: Can help preserve vision in early age patients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Done by sending small electrical signals to the retina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Prognosis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Typically diagnosed in adolescents and young adults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Progression of vision loss depends on the person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Majority of those with RP are legally blind by 40 years of age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Central vision field less than 20 degrees in diameter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Three types of inheritance: X linked, Autosomal dominant, and Autosomal recessive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In X linked RP families, males are more likely to have RP and are more severely affected by RP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By 50’s visual acuity of around 20/200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Autosomal dominant RP has the best prognosis patients under 30 have visual acuity of 20/30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Autosomal recessive more immediate in severity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850" y="1426950"/>
            <a:ext cx="2515600" cy="14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 Affected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Mutations in more than 60 genes can cause RP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More than 20 genes responsible for the autosomal dominant form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i="1" lang="en" sz="1400"/>
              <a:t>RHO</a:t>
            </a:r>
            <a:r>
              <a:rPr lang="en" sz="1400"/>
              <a:t> gene responsible for the majority of autosomal dominant RP patients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35 genes responsible for autosomal recessive form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i="1" lang="en" sz="1400"/>
              <a:t>USH2A </a:t>
            </a:r>
            <a:r>
              <a:rPr lang="en" sz="1400"/>
              <a:t>gene mutations responsible for 10-15% of autosomal recessive cases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6 genes responsible for X linked RP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i="1" lang="en" sz="1400"/>
              <a:t>RPGR</a:t>
            </a:r>
            <a:r>
              <a:rPr lang="en" sz="1400"/>
              <a:t> and </a:t>
            </a:r>
            <a:r>
              <a:rPr i="1" lang="en" sz="1400"/>
              <a:t>RP2</a:t>
            </a:r>
            <a:r>
              <a:rPr lang="en" sz="1400"/>
              <a:t> genes hold the majority of X linked cases</a:t>
            </a: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i="1" lang="en" sz="1400"/>
              <a:t>RHO </a:t>
            </a:r>
            <a:r>
              <a:rPr lang="en" sz="1400"/>
              <a:t>gene is on chromosome 3 and </a:t>
            </a:r>
            <a:r>
              <a:rPr i="1" lang="en" sz="1400"/>
              <a:t>USH2A</a:t>
            </a:r>
            <a:r>
              <a:rPr lang="en" sz="1400"/>
              <a:t> gene is on chromosome 1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Family Pedigree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460500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>
              <a:spcBef>
                <a:spcPts val="0"/>
              </a:spcBef>
              <a:buClr>
                <a:schemeClr val="dk2"/>
              </a:buClr>
              <a:buFont typeface="Arial"/>
              <a:buChar char="●"/>
            </a:pPr>
            <a:r>
              <a:t/>
            </a:r>
            <a:endParaRPr sz="1400"/>
          </a:p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The Williams family is affected by autosomal dominant RP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Father of the unknown generation has heterozygous autosomal dominant (Rr), His spouse is (rr)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br>
              <a:rPr lang="en" sz="1400"/>
            </a:b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60500"/>
            <a:ext cx="3909217" cy="36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