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comments+xml" PartName="/ppt/comments/comment3.xml"/>
  <Override ContentType="application/vnd.openxmlformats-officedocument.presentationml.comments+xml" PartName="/ppt/comments/comment1.xml"/>
  <Override ContentType="application/vnd.openxmlformats-officedocument.presentationml.comments+xml" PartName="/ppt/comments/comment4.xml"/>
  <Override ContentType="application/vnd.openxmlformats-officedocument.presentationml.comments+xml" PartName="/ppt/comments/comment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commentAuthors+xml" PartName="/ppt/commentAuthor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4" name="Heather Salem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21" Type="http://schemas.openxmlformats.org/officeDocument/2006/relationships/slide" Target="slides/slide15.xml"/><Relationship Id="rId2" Type="http://schemas.openxmlformats.org/officeDocument/2006/relationships/presProps" Target="presProps.xml"/><Relationship Id="rId12" Type="http://schemas.openxmlformats.org/officeDocument/2006/relationships/slide" Target="slides/slide6.xml"/><Relationship Id="rId22" Type="http://schemas.openxmlformats.org/officeDocument/2006/relationships/slide" Target="slides/slide16.xml"/><Relationship Id="rId13" Type="http://schemas.openxmlformats.org/officeDocument/2006/relationships/slide" Target="slides/slide7.xml"/><Relationship Id="rId1" Type="http://schemas.openxmlformats.org/officeDocument/2006/relationships/theme" Target="theme/theme3.xml"/><Relationship Id="rId4" Type="http://schemas.openxmlformats.org/officeDocument/2006/relationships/commentAuthors" Target="commentAuthors.xml"/><Relationship Id="rId10" Type="http://schemas.openxmlformats.org/officeDocument/2006/relationships/slide" Target="slides/slide4.xml"/><Relationship Id="rId3" Type="http://schemas.openxmlformats.org/officeDocument/2006/relationships/tableStyles" Target="tableStyles.xml"/><Relationship Id="rId11" Type="http://schemas.openxmlformats.org/officeDocument/2006/relationships/slide" Target="slides/slide5.xml"/><Relationship Id="rId20" Type="http://schemas.openxmlformats.org/officeDocument/2006/relationships/slide" Target="slides/slide14.xml"/><Relationship Id="rId9"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Master" Target="slideMasters/slideMaster1.xml"/><Relationship Id="rId8" Type="http://schemas.openxmlformats.org/officeDocument/2006/relationships/slide" Target="slides/slide2.xml"/><Relationship Id="rId7"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4">
    <p:pos x="6000" y="0"/>
    <p:text>except that you are not a foreign invader, so why does the system identify you as foreign to yourself?</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3">
    <p:pos x="6000" y="0"/>
    <p:text>so you mean that the plant itself produces an insecticide or that the plant has an increased immnity to an insect pest?  what about diseases (bacterial and viral)?</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2">
    <p:pos x="6000" y="0"/>
    <p:text>except you said that yields are not increased by GMO methods.... and what about the cost of these seeds and whether or not they can be used to breed more of the same plant or need to re-purchased every year.</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The overlap in this genome primarily focuses on the immune systems and antibodies. So it may be a small percentage, but it has a pretty significant impact in terms of survival!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3093234"/>
            <a:ext cx="8458200" cy="7124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0" name="Shape 10"/>
          <p:cNvSpPr txBox="1"/>
          <p:nvPr>
            <p:ph type="ctrTitle"/>
          </p:nvPr>
        </p:nvSpPr>
        <p:spPr>
          <a:xfrm>
            <a:off x="685800" y="1300757"/>
            <a:ext cx="7772400" cy="1684199"/>
          </a:xfrm>
          <a:prstGeom prst="rect">
            <a:avLst/>
          </a:prstGeom>
        </p:spPr>
        <p:txBody>
          <a:bodyPr anchorCtr="0" anchor="b" bIns="91425" lIns="91425" rIns="91425" tIns="91425"/>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p:txBody>
      </p:sp>
      <p:sp>
        <p:nvSpPr>
          <p:cNvPr id="11" name="Shape 11"/>
          <p:cNvSpPr txBox="1"/>
          <p:nvPr>
            <p:ph idx="1" type="subTitle"/>
          </p:nvPr>
        </p:nvSpPr>
        <p:spPr>
          <a:xfrm>
            <a:off x="685800" y="3093357"/>
            <a:ext cx="7772400" cy="712499"/>
          </a:xfrm>
          <a:prstGeom prst="rect">
            <a:avLst/>
          </a:prstGeom>
        </p:spPr>
        <p:txBody>
          <a:bodyPr anchorCtr="0" anchor="ctr" bIns="91425" lIns="91425" rIns="91425" tIns="91425"/>
          <a:lstStyle>
            <a:lvl1pPr>
              <a:spcBef>
                <a:spcPts val="0"/>
              </a:spcBef>
              <a:buClr>
                <a:schemeClr val="lt2"/>
              </a:buClr>
              <a:buNone/>
              <a:defRPr b="1">
                <a:solidFill>
                  <a:schemeClr val="lt2"/>
                </a:solidFill>
              </a:defRPr>
            </a:lvl1pPr>
            <a:lvl2pPr>
              <a:spcBef>
                <a:spcPts val="0"/>
              </a:spcBef>
              <a:buClr>
                <a:schemeClr val="lt2"/>
              </a:buClr>
              <a:buSzPct val="100000"/>
              <a:buNone/>
              <a:defRPr b="1" sz="3000">
                <a:solidFill>
                  <a:schemeClr val="lt2"/>
                </a:solidFill>
              </a:defRPr>
            </a:lvl2pPr>
            <a:lvl3pPr>
              <a:spcBef>
                <a:spcPts val="0"/>
              </a:spcBef>
              <a:buClr>
                <a:schemeClr val="lt2"/>
              </a:buClr>
              <a:buSzPct val="100000"/>
              <a:buNone/>
              <a:defRPr b="1" sz="3000">
                <a:solidFill>
                  <a:schemeClr val="lt2"/>
                </a:solidFill>
              </a:defRPr>
            </a:lvl3pPr>
            <a:lvl4pPr>
              <a:spcBef>
                <a:spcPts val="0"/>
              </a:spcBef>
              <a:buClr>
                <a:schemeClr val="lt2"/>
              </a:buClr>
              <a:buSzPct val="100000"/>
              <a:buNone/>
              <a:defRPr b="1" sz="3000">
                <a:solidFill>
                  <a:schemeClr val="lt2"/>
                </a:solidFill>
              </a:defRPr>
            </a:lvl4pPr>
            <a:lvl5pPr>
              <a:spcBef>
                <a:spcPts val="0"/>
              </a:spcBef>
              <a:buClr>
                <a:schemeClr val="lt2"/>
              </a:buClr>
              <a:buSzPct val="100000"/>
              <a:buNone/>
              <a:defRPr b="1" sz="3000">
                <a:solidFill>
                  <a:schemeClr val="lt2"/>
                </a:solidFill>
              </a:defRPr>
            </a:lvl5pPr>
            <a:lvl6pPr>
              <a:spcBef>
                <a:spcPts val="0"/>
              </a:spcBef>
              <a:buClr>
                <a:schemeClr val="lt2"/>
              </a:buClr>
              <a:buSzPct val="100000"/>
              <a:buNone/>
              <a:defRPr b="1" sz="3000">
                <a:solidFill>
                  <a:schemeClr val="lt2"/>
                </a:solidFill>
              </a:defRPr>
            </a:lvl6pPr>
            <a:lvl7pPr>
              <a:spcBef>
                <a:spcPts val="0"/>
              </a:spcBef>
              <a:buClr>
                <a:schemeClr val="lt2"/>
              </a:buClr>
              <a:buSzPct val="100000"/>
              <a:buNone/>
              <a:defRPr b="1" sz="3000">
                <a:solidFill>
                  <a:schemeClr val="lt2"/>
                </a:solidFill>
              </a:defRPr>
            </a:lvl7pPr>
            <a:lvl8pPr>
              <a:spcBef>
                <a:spcPts val="0"/>
              </a:spcBef>
              <a:buClr>
                <a:schemeClr val="lt2"/>
              </a:buClr>
              <a:buSzPct val="100000"/>
              <a:buNone/>
              <a:defRPr b="1" sz="3000">
                <a:solidFill>
                  <a:schemeClr val="lt2"/>
                </a:solidFill>
              </a:defRPr>
            </a:lvl8pPr>
            <a:lvl9pPr>
              <a:spcBef>
                <a:spcPts val="0"/>
              </a:spcBef>
              <a:buClr>
                <a:schemeClr val="lt2"/>
              </a:buClr>
              <a:buSzPct val="100000"/>
              <a:buNone/>
              <a:defRPr b="1" sz="3000">
                <a:solidFill>
                  <a:schemeClr val="lt2"/>
                </a:solidFill>
              </a:defRPr>
            </a:lvl9pPr>
          </a:lstStyle>
          <a:p/>
        </p:txBody>
      </p:sp>
      <p:sp>
        <p:nvSpPr>
          <p:cNvPr id="12" name="Shape 12"/>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5" name="Shape 15"/>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x="457200" y="1460499"/>
            <a:ext cx="82296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8"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0" name="Shape 20"/>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57200" y="1460499"/>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x="4656667" y="1461908"/>
            <a:ext cx="4030200" cy="34652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type="title"/>
          </p:nvPr>
        </p:nvSpPr>
        <p:spPr>
          <a:xfrm>
            <a:off x="457200" y="205977"/>
            <a:ext cx="8229600" cy="11414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8"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30" name="Shape 30"/>
          <p:cNvSpPr txBox="1"/>
          <p:nvPr>
            <p:ph idx="1" type="body"/>
          </p:nvPr>
        </p:nvSpPr>
        <p:spPr>
          <a:xfrm>
            <a:off x="457200" y="4406309"/>
            <a:ext cx="8229600" cy="519599"/>
          </a:xfrm>
          <a:prstGeom prst="rect">
            <a:avLst/>
          </a:prstGeom>
        </p:spPr>
        <p:txBody>
          <a:bodyPr anchorCtr="0" anchor="ctr" bIns="91425" lIns="91425" rIns="91425" tIns="91425"/>
          <a:lstStyle>
            <a:lvl1pPr>
              <a:spcBef>
                <a:spcPts val="0"/>
              </a:spcBef>
              <a:buClr>
                <a:schemeClr val="lt1"/>
              </a:buClr>
              <a:buSzPct val="100000"/>
              <a:buNone/>
              <a:defRPr b="1" sz="2400">
                <a:solidFill>
                  <a:schemeClr val="lt1"/>
                </a:solidFill>
              </a:defRPr>
            </a:lvl1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2" name="Shape 32"/>
        <p:cNvGrpSpPr/>
        <p:nvPr/>
      </p:nvGrpSpPr>
      <p:grpSpPr>
        <a:xfrm>
          <a:off x="0" y="0"/>
          <a:ext cx="0" cy="0"/>
          <a:chOff x="0" y="0"/>
          <a:chExt cx="0" cy="0"/>
        </a:xfrm>
      </p:grpSpPr>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7"/>
            <a:ext cx="8229600" cy="1141499"/>
          </a:xfrm>
          <a:prstGeom prst="rect">
            <a:avLst/>
          </a:prstGeom>
          <a:noFill/>
          <a:ln>
            <a:noFill/>
          </a:ln>
        </p:spPr>
        <p:txBody>
          <a:bodyPr anchorCtr="0" anchor="b" bIns="91425" lIns="91425" rIns="91425" tIns="91425"/>
          <a:lstStyle>
            <a:lvl1pPr>
              <a:spcBef>
                <a:spcPts val="0"/>
              </a:spcBef>
              <a:buClr>
                <a:schemeClr val="lt1"/>
              </a:buClr>
              <a:buSzPct val="100000"/>
              <a:buNone/>
              <a:defRPr b="1" sz="4800">
                <a:solidFill>
                  <a:schemeClr val="lt1"/>
                </a:solidFill>
              </a:defRPr>
            </a:lvl1pPr>
            <a:lvl2pPr>
              <a:spcBef>
                <a:spcPts val="0"/>
              </a:spcBef>
              <a:buClr>
                <a:schemeClr val="lt1"/>
              </a:buClr>
              <a:buSzPct val="100000"/>
              <a:buNone/>
              <a:defRPr b="1" sz="4800">
                <a:solidFill>
                  <a:schemeClr val="lt1"/>
                </a:solidFill>
              </a:defRPr>
            </a:lvl2pPr>
            <a:lvl3pPr>
              <a:spcBef>
                <a:spcPts val="0"/>
              </a:spcBef>
              <a:buClr>
                <a:schemeClr val="lt1"/>
              </a:buClr>
              <a:buSzPct val="100000"/>
              <a:buNone/>
              <a:defRPr b="1" sz="4800">
                <a:solidFill>
                  <a:schemeClr val="lt1"/>
                </a:solidFill>
              </a:defRPr>
            </a:lvl3pPr>
            <a:lvl4pPr>
              <a:spcBef>
                <a:spcPts val="0"/>
              </a:spcBef>
              <a:buClr>
                <a:schemeClr val="lt1"/>
              </a:buClr>
              <a:buSzPct val="100000"/>
              <a:buNone/>
              <a:defRPr b="1" sz="4800">
                <a:solidFill>
                  <a:schemeClr val="lt1"/>
                </a:solidFill>
              </a:defRPr>
            </a:lvl4pPr>
            <a:lvl5pPr>
              <a:spcBef>
                <a:spcPts val="0"/>
              </a:spcBef>
              <a:buClr>
                <a:schemeClr val="lt1"/>
              </a:buClr>
              <a:buSzPct val="100000"/>
              <a:buNone/>
              <a:defRPr b="1" sz="4800">
                <a:solidFill>
                  <a:schemeClr val="lt1"/>
                </a:solidFill>
              </a:defRPr>
            </a:lvl5pPr>
            <a:lvl6pPr>
              <a:spcBef>
                <a:spcPts val="0"/>
              </a:spcBef>
              <a:buClr>
                <a:schemeClr val="lt1"/>
              </a:buClr>
              <a:buSzPct val="100000"/>
              <a:buNone/>
              <a:defRPr b="1" sz="4800">
                <a:solidFill>
                  <a:schemeClr val="lt1"/>
                </a:solidFill>
              </a:defRPr>
            </a:lvl6pPr>
            <a:lvl7pPr>
              <a:spcBef>
                <a:spcPts val="0"/>
              </a:spcBef>
              <a:buClr>
                <a:schemeClr val="lt1"/>
              </a:buClr>
              <a:buSzPct val="100000"/>
              <a:buNone/>
              <a:defRPr b="1" sz="4800">
                <a:solidFill>
                  <a:schemeClr val="lt1"/>
                </a:solidFill>
              </a:defRPr>
            </a:lvl7pPr>
            <a:lvl8pPr>
              <a:spcBef>
                <a:spcPts val="0"/>
              </a:spcBef>
              <a:buClr>
                <a:schemeClr val="lt1"/>
              </a:buClr>
              <a:buSzPct val="100000"/>
              <a:buNone/>
              <a:defRPr b="1" sz="4800">
                <a:solidFill>
                  <a:schemeClr val="lt1"/>
                </a:solidFill>
              </a:defRPr>
            </a:lvl8pPr>
            <a:lvl9pPr>
              <a:spcBef>
                <a:spcPts val="0"/>
              </a:spcBef>
              <a:buClr>
                <a:schemeClr val="lt1"/>
              </a:buClr>
              <a:buSzPct val="100000"/>
              <a:buNone/>
              <a:defRPr b="1" sz="4800">
                <a:solidFill>
                  <a:schemeClr val="lt1"/>
                </a:solidFill>
              </a:defRPr>
            </a:lvl9pPr>
          </a:lstStyle>
          <a:p/>
        </p:txBody>
      </p:sp>
      <p:sp>
        <p:nvSpPr>
          <p:cNvPr id="6" name="Shape 6"/>
          <p:cNvSpPr txBox="1"/>
          <p:nvPr>
            <p:ph idx="1" type="body"/>
          </p:nvPr>
        </p:nvSpPr>
        <p:spPr>
          <a:xfrm>
            <a:off x="457200" y="1460499"/>
            <a:ext cx="8229600" cy="3465299"/>
          </a:xfrm>
          <a:prstGeom prst="rect">
            <a:avLst/>
          </a:prstGeom>
          <a:noFill/>
          <a:ln>
            <a:noFill/>
          </a:ln>
        </p:spPr>
        <p:txBody>
          <a:bodyPr anchorCtr="0" anchor="t" bIns="91425" lIns="91425" rIns="91425" tIns="91425"/>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comments" Target="../comments/commen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2" Type="http://schemas.openxmlformats.org/officeDocument/2006/relationships/hyperlink" Target="http://www.globalresearch.ca/american-farmers-abandoning-genetically-modified-seeds-non-gmo-crops-are-more-productive-and-profitable/536636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10" Type="http://schemas.openxmlformats.org/officeDocument/2006/relationships/hyperlink" Target="https://genographic.nationalgeographic.com/neanderthal/" TargetMode="External"/><Relationship Id="rId4" Type="http://schemas.openxmlformats.org/officeDocument/2006/relationships/hyperlink" Target="http://kidshealth.org/parent/medical/allergies/allergy.html" TargetMode="External"/><Relationship Id="rId11" Type="http://schemas.openxmlformats.org/officeDocument/2006/relationships/hyperlink" Target="http://humanorigins.si.edu/evidence/genetics/ancient-dna-and-neanderthals/neanderthal-mitochondrial-dna" TargetMode="External"/><Relationship Id="rId3" Type="http://schemas.openxmlformats.org/officeDocument/2006/relationships/hyperlink" Target="http://www.aafa.org/display.cfm?id=9&amp;cont=78" TargetMode="External"/><Relationship Id="rId9" Type="http://schemas.openxmlformats.org/officeDocument/2006/relationships/hyperlink" Target="http://www.ncbi.nlm.nih.gov/pmc/articles/PMC2408621/" TargetMode="External"/><Relationship Id="rId6" Type="http://schemas.openxmlformats.org/officeDocument/2006/relationships/hyperlink" Target="http://www.nongmoproject.org/learn-more/" TargetMode="External"/><Relationship Id="rId5" Type="http://schemas.openxmlformats.org/officeDocument/2006/relationships/hyperlink" Target="http://fightthecauseofallergy.org/page/why-do-we-have-allergies" TargetMode="External"/><Relationship Id="rId8" Type="http://schemas.openxmlformats.org/officeDocument/2006/relationships/hyperlink" Target="http://naturalrevolution.org/the-good-bad-and-ugly-about-gmos/" TargetMode="External"/><Relationship Id="rId7" Type="http://schemas.openxmlformats.org/officeDocument/2006/relationships/hyperlink" Target="http://enhs.umn.edu/current/5103/gm/harmful.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bibme.org/items/481631898?item_type=website" TargetMode="External"/><Relationship Id="rId3" Type="http://schemas.openxmlformats.org/officeDocument/2006/relationships/hyperlink" Target="http://www.aafa.org/display.cfm?id=9&amp;cont=78" TargetMode="External"/><Relationship Id="rId6" Type="http://schemas.openxmlformats.org/officeDocument/2006/relationships/hyperlink" Target="http://www.bibme.org/apa/website-citation#" TargetMode="External"/><Relationship Id="rId5" Type="http://schemas.openxmlformats.org/officeDocument/2006/relationships/hyperlink" Target="http://www.bibme.org/items/481632206?item_type=website" TargetMode="External"/><Relationship Id="rId7" Type="http://schemas.openxmlformats.org/officeDocument/2006/relationships/hyperlink" Target="http://www.bibme.org/items/481632350?item_type=websit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bibme.org/items/481632290?item_type=website" TargetMode="External"/><Relationship Id="rId3" Type="http://schemas.openxmlformats.org/officeDocument/2006/relationships/hyperlink" Target="http://www.bibme.org/items/481632006?item_type=websit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ctrTitle"/>
          </p:nvPr>
        </p:nvSpPr>
        <p:spPr>
          <a:xfrm>
            <a:off x="685800" y="1300757"/>
            <a:ext cx="7772400" cy="1684199"/>
          </a:xfrm>
          <a:prstGeom prst="rect">
            <a:avLst/>
          </a:prstGeom>
        </p:spPr>
        <p:txBody>
          <a:bodyPr anchorCtr="0" anchor="b" bIns="91425" lIns="91425" rIns="91425" tIns="91425">
            <a:noAutofit/>
          </a:bodyPr>
          <a:lstStyle/>
          <a:p>
            <a:pPr>
              <a:spcBef>
                <a:spcPts val="0"/>
              </a:spcBef>
              <a:buNone/>
            </a:pPr>
            <a:r>
              <a:rPr lang="en"/>
              <a:t>Genetics Questions</a:t>
            </a:r>
          </a:p>
        </p:txBody>
      </p:sp>
      <p:sp>
        <p:nvSpPr>
          <p:cNvPr id="36" name="Shape 36"/>
          <p:cNvSpPr txBox="1"/>
          <p:nvPr>
            <p:ph idx="1" type="subTitle"/>
          </p:nvPr>
        </p:nvSpPr>
        <p:spPr>
          <a:xfrm>
            <a:off x="685800" y="3093357"/>
            <a:ext cx="7772400" cy="712499"/>
          </a:xfrm>
          <a:prstGeom prst="rect">
            <a:avLst/>
          </a:prstGeom>
        </p:spPr>
        <p:txBody>
          <a:bodyPr anchorCtr="0" anchor="ctr" bIns="91425" lIns="91425" rIns="91425" tIns="91425">
            <a:noAutofit/>
          </a:bodyPr>
          <a:lstStyle/>
          <a:p>
            <a:pPr>
              <a:spcBef>
                <a:spcPts val="0"/>
              </a:spcBef>
              <a:buNone/>
            </a:pPr>
            <a:r>
              <a:rPr lang="en"/>
              <a:t>Owen Ferrara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Safe to eat?</a:t>
            </a:r>
          </a:p>
        </p:txBody>
      </p:sp>
      <p:sp>
        <p:nvSpPr>
          <p:cNvPr id="90" name="Shape 90"/>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GM crops highly regulated </a:t>
            </a:r>
          </a:p>
          <a:p>
            <a:pPr indent="-317500" lvl="0" marL="457200" rtl="0">
              <a:lnSpc>
                <a:spcPct val="150000"/>
              </a:lnSpc>
              <a:spcBef>
                <a:spcPts val="0"/>
              </a:spcBef>
              <a:buClr>
                <a:schemeClr val="dk2"/>
              </a:buClr>
              <a:buSzPct val="100000"/>
              <a:buFont typeface="Arial"/>
              <a:buChar char="●"/>
            </a:pPr>
            <a:r>
              <a:rPr lang="en" sz="1400"/>
              <a:t>USFDA, EPA, and U.S. Department of Agriculture all involved in regulation of GM crops</a:t>
            </a:r>
          </a:p>
          <a:p>
            <a:pPr indent="-317500" lvl="0" marL="457200" rtl="0">
              <a:lnSpc>
                <a:spcPct val="150000"/>
              </a:lnSpc>
              <a:spcBef>
                <a:spcPts val="0"/>
              </a:spcBef>
              <a:buClr>
                <a:schemeClr val="dk2"/>
              </a:buClr>
              <a:buSzPct val="100000"/>
              <a:buFont typeface="Arial"/>
              <a:buChar char="●"/>
            </a:pPr>
            <a:r>
              <a:rPr lang="en" sz="1400"/>
              <a:t>Consumed by millions over 15 years, no reports of ill effects</a:t>
            </a:r>
          </a:p>
          <a:p>
            <a:pPr indent="-317500" lvl="0" marL="457200" rtl="0">
              <a:lnSpc>
                <a:spcPct val="150000"/>
              </a:lnSpc>
              <a:spcBef>
                <a:spcPts val="0"/>
              </a:spcBef>
              <a:buClr>
                <a:schemeClr val="dk2"/>
              </a:buClr>
              <a:buSzPct val="100000"/>
              <a:buFont typeface="Arial"/>
              <a:buChar char="●"/>
            </a:pPr>
            <a:r>
              <a:rPr lang="en" sz="1400"/>
              <a:t>Presence of foreign DNA poses no natural risk to human health</a:t>
            </a:r>
          </a:p>
          <a:p>
            <a:pPr indent="-317500" lvl="1" marL="914400" rtl="0">
              <a:lnSpc>
                <a:spcPct val="150000"/>
              </a:lnSpc>
              <a:spcBef>
                <a:spcPts val="0"/>
              </a:spcBef>
              <a:buClr>
                <a:schemeClr val="dk2"/>
              </a:buClr>
              <a:buSzPct val="100000"/>
              <a:buFont typeface="Courier New"/>
              <a:buChar char="o"/>
            </a:pPr>
            <a:r>
              <a:rPr lang="en" sz="1400"/>
              <a:t>All foods contain large amounts of DNA and RNA</a:t>
            </a:r>
          </a:p>
          <a:p>
            <a:pPr indent="-317500" lvl="0" marL="457200" rtl="0">
              <a:lnSpc>
                <a:spcPct val="150000"/>
              </a:lnSpc>
              <a:spcBef>
                <a:spcPts val="0"/>
              </a:spcBef>
              <a:buClr>
                <a:schemeClr val="dk2"/>
              </a:buClr>
              <a:buSzPct val="100000"/>
              <a:buFont typeface="Arial"/>
              <a:buChar char="●"/>
            </a:pPr>
            <a:r>
              <a:rPr lang="en" sz="1400"/>
              <a:t>Wide expressed concern is the “</a:t>
            </a:r>
            <a:r>
              <a:rPr lang="en" sz="1400">
                <a:solidFill>
                  <a:schemeClr val="dk1"/>
                </a:solidFill>
              </a:rPr>
              <a:t>Potential allergenicity to the novel gene product” (Suzie Key)</a:t>
            </a:r>
          </a:p>
          <a:p>
            <a:pPr indent="-317500" lvl="0" marL="457200" rtl="0">
              <a:lnSpc>
                <a:spcPct val="150000"/>
              </a:lnSpc>
              <a:spcBef>
                <a:spcPts val="0"/>
              </a:spcBef>
              <a:buClr>
                <a:schemeClr val="dk1"/>
              </a:buClr>
              <a:buSzPct val="100000"/>
              <a:buFont typeface="Arial"/>
              <a:buChar char="●"/>
            </a:pPr>
            <a:r>
              <a:rPr lang="en" sz="1400">
                <a:solidFill>
                  <a:schemeClr val="dk1"/>
                </a:solidFill>
              </a:rPr>
              <a:t>Allergies to non GMO foods are widespread</a:t>
            </a:r>
          </a:p>
          <a:p>
            <a:pPr indent="-317500" lvl="0" marL="457200" rtl="0">
              <a:lnSpc>
                <a:spcPct val="150000"/>
              </a:lnSpc>
              <a:spcBef>
                <a:spcPts val="0"/>
              </a:spcBef>
              <a:buClr>
                <a:schemeClr val="dk1"/>
              </a:buClr>
              <a:buSzPct val="100000"/>
              <a:buFont typeface="Arial"/>
              <a:buChar char="●"/>
            </a:pPr>
            <a:r>
              <a:rPr lang="en" sz="1400">
                <a:solidFill>
                  <a:schemeClr val="dk1"/>
                </a:solidFill>
              </a:rPr>
              <a:t>“New varieties of crops produced by either GM techniques or conventional breeding both have the potential to be allergenic.” (Key)</a:t>
            </a:r>
          </a:p>
          <a:p>
            <a:pPr indent="-317500" lvl="0" marL="457200">
              <a:lnSpc>
                <a:spcPct val="150000"/>
              </a:lnSpc>
              <a:spcBef>
                <a:spcPts val="0"/>
              </a:spcBef>
              <a:buClr>
                <a:schemeClr val="dk1"/>
              </a:buClr>
              <a:buSzPct val="100000"/>
              <a:buFont typeface="Arial"/>
              <a:buChar char="●"/>
            </a:pPr>
            <a:r>
              <a:rPr lang="en" sz="1400">
                <a:solidFill>
                  <a:schemeClr val="dk1"/>
                </a:solidFill>
              </a:rPr>
              <a:t>Concern generates around the idea that inserting genes from known allergens could cause a new or unknown allergen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Q3: Neanderthals and Us</a:t>
            </a:r>
          </a:p>
        </p:txBody>
      </p:sp>
      <p:sp>
        <p:nvSpPr>
          <p:cNvPr id="96" name="Shape 96"/>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How similar are modern humans to Neanderthals?</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Our ancestors were not alone when they migrated out of Africa around 60,000 years ago</a:t>
            </a:r>
          </a:p>
          <a:p>
            <a:pPr indent="-317500" lvl="1" marL="914400" rtl="0">
              <a:lnSpc>
                <a:spcPct val="150000"/>
              </a:lnSpc>
              <a:spcBef>
                <a:spcPts val="0"/>
              </a:spcBef>
              <a:buClr>
                <a:schemeClr val="dk2"/>
              </a:buClr>
              <a:buSzPct val="100000"/>
              <a:buFont typeface="Courier New"/>
              <a:buChar char="o"/>
            </a:pPr>
            <a:r>
              <a:rPr lang="en" sz="1400">
                <a:latin typeface="Times New Roman"/>
                <a:ea typeface="Times New Roman"/>
                <a:cs typeface="Times New Roman"/>
                <a:sym typeface="Times New Roman"/>
              </a:rPr>
              <a:t>Walked among Neanderthals and Denisovans</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While migrating into and through Eurasia it is possible that our species interbred with the others</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Everyone living outside Africa still has some Neanderthal DNA</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Scientists concluded that Europeans and Asians likely carry 1-4% of Neanderthal DNA</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Sub-Saharan Africans would not carry this DNA because their ancestors didn’t migrate into Eurasia</a:t>
            </a:r>
          </a:p>
          <a:p>
            <a:pPr indent="-317500" lvl="0" marL="457200" rtl="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At one point Neanderthals thrived but died out around 30,000 years ago</a:t>
            </a:r>
          </a:p>
          <a:p>
            <a:pPr indent="-317500" lvl="0" marL="457200">
              <a:lnSpc>
                <a:spcPct val="150000"/>
              </a:lnSpc>
              <a:spcBef>
                <a:spcPts val="0"/>
              </a:spcBef>
              <a:buClr>
                <a:schemeClr val="dk2"/>
              </a:buClr>
              <a:buSzPct val="100000"/>
              <a:buFont typeface="Arial"/>
              <a:buChar char="●"/>
            </a:pPr>
            <a:r>
              <a:rPr lang="en" sz="1400">
                <a:latin typeface="Times New Roman"/>
                <a:ea typeface="Times New Roman"/>
                <a:cs typeface="Times New Roman"/>
                <a:sym typeface="Times New Roman"/>
              </a:rPr>
              <a:t>It is hypothesized by scientists that the Neanderthals, over time, were absorbed into a larger human populus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How Do We Know?</a:t>
            </a:r>
          </a:p>
        </p:txBody>
      </p:sp>
      <p:sp>
        <p:nvSpPr>
          <p:cNvPr id="102" name="Shape 102"/>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In order to find similarities scientists analyze the mitochondrial DNA (mtDNA) differences </a:t>
            </a:r>
          </a:p>
          <a:p>
            <a:pPr indent="-317500" lvl="0" marL="457200" rtl="0">
              <a:lnSpc>
                <a:spcPct val="150000"/>
              </a:lnSpc>
              <a:spcBef>
                <a:spcPts val="0"/>
              </a:spcBef>
              <a:buClr>
                <a:schemeClr val="dk2"/>
              </a:buClr>
              <a:buSzPct val="100000"/>
              <a:buFont typeface="Arial"/>
              <a:buChar char="●"/>
            </a:pPr>
            <a:r>
              <a:rPr lang="en" sz="1400"/>
              <a:t>In one study Neanderthal bones were found in Germany</a:t>
            </a:r>
          </a:p>
          <a:p>
            <a:pPr indent="-317500" lvl="1" marL="914400" rtl="0">
              <a:lnSpc>
                <a:spcPct val="150000"/>
              </a:lnSpc>
              <a:spcBef>
                <a:spcPts val="0"/>
              </a:spcBef>
              <a:buClr>
                <a:schemeClr val="dk2"/>
              </a:buClr>
              <a:buSzPct val="100000"/>
              <a:buFont typeface="Courier New"/>
              <a:buChar char="o"/>
            </a:pPr>
            <a:r>
              <a:rPr lang="en" sz="1400"/>
              <a:t>Bone was ground in order to extract the mtDNA </a:t>
            </a:r>
          </a:p>
          <a:p>
            <a:pPr indent="-317500" lvl="0" marL="457200" rtl="0">
              <a:lnSpc>
                <a:spcPct val="150000"/>
              </a:lnSpc>
              <a:spcBef>
                <a:spcPts val="0"/>
              </a:spcBef>
              <a:buClr>
                <a:schemeClr val="dk2"/>
              </a:buClr>
              <a:buSzPct val="100000"/>
              <a:buFont typeface="Arial"/>
              <a:buChar char="●"/>
            </a:pPr>
            <a:r>
              <a:rPr lang="en" sz="1400"/>
              <a:t>Researchers compared the Neanderthal mtDNA sequences to the modern human and chimpanzee</a:t>
            </a:r>
          </a:p>
          <a:p>
            <a:pPr indent="-317500" lvl="0" marL="457200" rtl="0">
              <a:lnSpc>
                <a:spcPct val="150000"/>
              </a:lnSpc>
              <a:spcBef>
                <a:spcPts val="0"/>
              </a:spcBef>
              <a:buClr>
                <a:schemeClr val="dk2"/>
              </a:buClr>
              <a:buSzPct val="100000"/>
              <a:buFont typeface="Arial"/>
              <a:buChar char="●"/>
            </a:pPr>
            <a:r>
              <a:rPr lang="en" sz="1400"/>
              <a:t>Neanderthal and modern human differed by about 27.2 substitutions</a:t>
            </a:r>
          </a:p>
          <a:p>
            <a:pPr indent="-317500" lvl="0" marL="457200" rtl="0">
              <a:lnSpc>
                <a:spcPct val="150000"/>
              </a:lnSpc>
              <a:spcBef>
                <a:spcPts val="0"/>
              </a:spcBef>
              <a:buClr>
                <a:schemeClr val="dk2"/>
              </a:buClr>
              <a:buSzPct val="100000"/>
              <a:buFont typeface="Arial"/>
              <a:buChar char="●"/>
            </a:pPr>
            <a:r>
              <a:rPr lang="en" sz="1400"/>
              <a:t>This info about the mtDNA shows that the last common ancestor of Neanderthals and modern humans dates back about 550,000 to 690,000 years ago</a:t>
            </a:r>
          </a:p>
          <a:p>
            <a:pPr indent="-317500" lvl="0" marL="457200" rtl="0">
              <a:lnSpc>
                <a:spcPct val="150000"/>
              </a:lnSpc>
              <a:spcBef>
                <a:spcPts val="0"/>
              </a:spcBef>
              <a:buClr>
                <a:schemeClr val="dk2"/>
              </a:buClr>
              <a:buSzPct val="100000"/>
              <a:buFont typeface="Arial"/>
              <a:buChar char="●"/>
            </a:pPr>
            <a:r>
              <a:rPr lang="en" sz="1400"/>
              <a:t>This proves the idea that Neanderthals did not contribute greatly to the modern human genome</a:t>
            </a:r>
          </a:p>
          <a:p>
            <a:pPr lvl="0">
              <a:lnSpc>
                <a:spcPct val="150000"/>
              </a:lnSpc>
              <a:spcBef>
                <a:spcPts val="0"/>
              </a:spcBef>
              <a:buNone/>
            </a:pPr>
            <a:r>
              <a:t/>
            </a:r>
            <a:endParaRPr sz="140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2nd Study</a:t>
            </a:r>
          </a:p>
        </p:txBody>
      </p:sp>
      <p:sp>
        <p:nvSpPr>
          <p:cNvPr id="108" name="Shape 108"/>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A second mtDNA study from a 29,000 year old Neanderthal was also done</a:t>
            </a:r>
          </a:p>
          <a:p>
            <a:pPr indent="-317500" lvl="0" marL="457200" rtl="0">
              <a:lnSpc>
                <a:spcPct val="150000"/>
              </a:lnSpc>
              <a:spcBef>
                <a:spcPts val="0"/>
              </a:spcBef>
              <a:buClr>
                <a:schemeClr val="dk2"/>
              </a:buClr>
              <a:buSzPct val="100000"/>
              <a:buFont typeface="Arial"/>
              <a:buChar char="●"/>
            </a:pPr>
            <a:r>
              <a:rPr lang="en" sz="1400"/>
              <a:t>The finding aided the idea that Neanderthals did not contribute a lot to the human genome</a:t>
            </a:r>
          </a:p>
          <a:p>
            <a:pPr indent="-317500" lvl="0" marL="457200" rtl="0">
              <a:lnSpc>
                <a:spcPct val="150000"/>
              </a:lnSpc>
              <a:spcBef>
                <a:spcPts val="0"/>
              </a:spcBef>
              <a:buClr>
                <a:schemeClr val="dk2"/>
              </a:buClr>
              <a:buSzPct val="100000"/>
              <a:buFont typeface="Arial"/>
              <a:buChar char="●"/>
            </a:pPr>
            <a:r>
              <a:rPr lang="en" sz="1400"/>
              <a:t>Later on researchers compared the DNA to modern humans in different regions</a:t>
            </a:r>
          </a:p>
          <a:p>
            <a:pPr indent="-317500" lvl="0" marL="457200" rtl="0">
              <a:lnSpc>
                <a:spcPct val="150000"/>
              </a:lnSpc>
              <a:spcBef>
                <a:spcPts val="0"/>
              </a:spcBef>
              <a:buClr>
                <a:schemeClr val="dk2"/>
              </a:buClr>
              <a:buSzPct val="100000"/>
              <a:buFont typeface="Arial"/>
              <a:buChar char="●"/>
            </a:pPr>
            <a:r>
              <a:rPr lang="en" sz="1400"/>
              <a:t>If Neanderthals mixed with our European ancestors more, we would find more similarities in the Europeans</a:t>
            </a:r>
          </a:p>
          <a:p>
            <a:pPr indent="-317500" lvl="0" marL="457200" rtl="0">
              <a:lnSpc>
                <a:spcPct val="150000"/>
              </a:lnSpc>
              <a:spcBef>
                <a:spcPts val="0"/>
              </a:spcBef>
              <a:buClr>
                <a:schemeClr val="dk2"/>
              </a:buClr>
              <a:buSzPct val="100000"/>
              <a:buFont typeface="Arial"/>
              <a:buChar char="●"/>
            </a:pPr>
            <a:r>
              <a:rPr lang="en" sz="1400"/>
              <a:t>Despite this Neanderthals appeared to be equidistant from modern humans in all regions</a:t>
            </a:r>
          </a:p>
          <a:p>
            <a:pPr indent="-317500" lvl="1" marL="914400" rtl="0">
              <a:lnSpc>
                <a:spcPct val="150000"/>
              </a:lnSpc>
              <a:spcBef>
                <a:spcPts val="0"/>
              </a:spcBef>
              <a:buClr>
                <a:schemeClr val="dk2"/>
              </a:buClr>
              <a:buSzPct val="100000"/>
              <a:buFont typeface="Courier New"/>
              <a:buChar char="o"/>
            </a:pPr>
            <a:r>
              <a:rPr lang="en" sz="1400"/>
              <a:t>Consistent with genetic separation between the modern humans and Neanderthals</a:t>
            </a:r>
          </a:p>
          <a:p>
            <a:pPr indent="-317500" lvl="0" marL="457200" rtl="0">
              <a:lnSpc>
                <a:spcPct val="150000"/>
              </a:lnSpc>
              <a:spcBef>
                <a:spcPts val="0"/>
              </a:spcBef>
              <a:buClr>
                <a:schemeClr val="dk2"/>
              </a:buClr>
              <a:buSzPct val="100000"/>
              <a:buFont typeface="Arial"/>
              <a:buChar char="●"/>
            </a:pPr>
            <a:r>
              <a:rPr lang="en" sz="1400"/>
              <a:t>This does not disprove the mix of Europeans with Neanderthals</a:t>
            </a:r>
          </a:p>
          <a:p>
            <a:pPr indent="-317500" lvl="0" marL="457200">
              <a:lnSpc>
                <a:spcPct val="150000"/>
              </a:lnSpc>
              <a:spcBef>
                <a:spcPts val="0"/>
              </a:spcBef>
              <a:buClr>
                <a:schemeClr val="dk2"/>
              </a:buClr>
              <a:buSzPct val="100000"/>
              <a:buFont typeface="Arial"/>
              <a:buChar char="●"/>
            </a:pPr>
            <a:r>
              <a:rPr lang="en" sz="1400"/>
              <a:t>Interregional gene flow between modern humans could have covered up the Neanderthal contribution to Europeans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Sources</a:t>
            </a:r>
          </a:p>
        </p:txBody>
      </p:sp>
      <p:sp>
        <p:nvSpPr>
          <p:cNvPr id="114" name="Shape 114"/>
          <p:cNvSpPr txBox="1"/>
          <p:nvPr>
            <p:ph idx="1" type="body"/>
          </p:nvPr>
        </p:nvSpPr>
        <p:spPr>
          <a:xfrm>
            <a:off x="457200" y="1492924"/>
            <a:ext cx="8229600" cy="3465299"/>
          </a:xfrm>
          <a:prstGeom prst="rect">
            <a:avLst/>
          </a:prstGeom>
        </p:spPr>
        <p:txBody>
          <a:bodyPr anchorCtr="0" anchor="t" bIns="91425" lIns="91425" rIns="91425" tIns="91425">
            <a:noAutofit/>
          </a:bodyPr>
          <a:lstStyle/>
          <a:p>
            <a:pPr rtl="0">
              <a:spcBef>
                <a:spcPts val="0"/>
              </a:spcBef>
              <a:buNone/>
            </a:pPr>
            <a:r>
              <a:rPr lang="en" sz="1000" u="sng">
                <a:solidFill>
                  <a:schemeClr val="hlink"/>
                </a:solidFill>
                <a:hlinkClick r:id="rId3"/>
              </a:rPr>
              <a:t>http://www.aafa.org/display.cfm?id=9&amp;cont=78</a:t>
            </a:r>
          </a:p>
          <a:p>
            <a:pPr rtl="0">
              <a:spcBef>
                <a:spcPts val="0"/>
              </a:spcBef>
              <a:buNone/>
            </a:pPr>
            <a:r>
              <a:rPr lang="en" sz="1000" u="sng">
                <a:solidFill>
                  <a:schemeClr val="hlink"/>
                </a:solidFill>
                <a:hlinkClick r:id="rId4"/>
              </a:rPr>
              <a:t>http://kidshealth.org/parent/medical/allergies/allergy.html</a:t>
            </a:r>
          </a:p>
          <a:p>
            <a:pPr rtl="0">
              <a:spcBef>
                <a:spcPts val="0"/>
              </a:spcBef>
              <a:buNone/>
            </a:pPr>
            <a:r>
              <a:rPr lang="en" sz="1000" u="sng">
                <a:solidFill>
                  <a:schemeClr val="hlink"/>
                </a:solidFill>
                <a:hlinkClick r:id="rId5"/>
              </a:rPr>
              <a:t>http://fightthecauseofallergy.org/page/why-do-we-have-allergies</a:t>
            </a:r>
          </a:p>
          <a:p>
            <a:pPr rtl="0">
              <a:spcBef>
                <a:spcPts val="0"/>
              </a:spcBef>
              <a:buNone/>
            </a:pPr>
            <a:r>
              <a:rPr lang="en" sz="1000" u="sng">
                <a:solidFill>
                  <a:schemeClr val="hlink"/>
                </a:solidFill>
                <a:hlinkClick r:id="rId6"/>
              </a:rPr>
              <a:t>http://www.nongmoproject.org/learn-more/</a:t>
            </a:r>
          </a:p>
          <a:p>
            <a:pPr rtl="0">
              <a:spcBef>
                <a:spcPts val="0"/>
              </a:spcBef>
              <a:buNone/>
            </a:pPr>
            <a:r>
              <a:rPr lang="en" sz="1000" u="sng">
                <a:solidFill>
                  <a:schemeClr val="hlink"/>
                </a:solidFill>
                <a:hlinkClick r:id="rId7"/>
              </a:rPr>
              <a:t>http://enhs.umn.edu/current/5103/gm/harmful.html</a:t>
            </a:r>
          </a:p>
          <a:p>
            <a:pPr rtl="0">
              <a:spcBef>
                <a:spcPts val="0"/>
              </a:spcBef>
              <a:buNone/>
            </a:pPr>
            <a:r>
              <a:rPr lang="en" sz="1000" u="sng">
                <a:solidFill>
                  <a:schemeClr val="hlink"/>
                </a:solidFill>
                <a:hlinkClick r:id="rId8"/>
              </a:rPr>
              <a:t>http://naturalrevolution.org/the-good-bad-and-ugly-about-gmos/</a:t>
            </a:r>
          </a:p>
          <a:p>
            <a:pPr rtl="0">
              <a:spcBef>
                <a:spcPts val="0"/>
              </a:spcBef>
              <a:buNone/>
            </a:pPr>
            <a:r>
              <a:rPr lang="en" sz="1000" u="sng">
                <a:solidFill>
                  <a:schemeClr val="hlink"/>
                </a:solidFill>
                <a:hlinkClick r:id="rId9"/>
              </a:rPr>
              <a:t>http://www.ncbi.nlm.nih.gov/pmc/articles/PMC2408621/</a:t>
            </a:r>
          </a:p>
          <a:p>
            <a:pPr rtl="0">
              <a:spcBef>
                <a:spcPts val="0"/>
              </a:spcBef>
              <a:buNone/>
            </a:pPr>
            <a:r>
              <a:rPr lang="en" sz="1000" u="sng">
                <a:solidFill>
                  <a:schemeClr val="hlink"/>
                </a:solidFill>
                <a:hlinkClick r:id="rId10"/>
              </a:rPr>
              <a:t>https://genographic.nationalgeographic.com/neanderthal/</a:t>
            </a:r>
          </a:p>
          <a:p>
            <a:pPr rtl="0">
              <a:spcBef>
                <a:spcPts val="0"/>
              </a:spcBef>
              <a:buNone/>
            </a:pPr>
            <a:r>
              <a:rPr lang="en" sz="1000" u="sng">
                <a:solidFill>
                  <a:schemeClr val="hlink"/>
                </a:solidFill>
                <a:hlinkClick r:id="rId11"/>
              </a:rPr>
              <a:t>http://humanorigins.si.edu/evidence/genetics/ancient-dna-and-neanderthals/neanderthal-mitochondrial-dna</a:t>
            </a:r>
          </a:p>
          <a:p>
            <a:pPr rtl="0">
              <a:spcBef>
                <a:spcPts val="0"/>
              </a:spcBef>
              <a:buNone/>
            </a:pPr>
            <a:r>
              <a:rPr lang="en" sz="1000" u="sng">
                <a:solidFill>
                  <a:schemeClr val="hlink"/>
                </a:solidFill>
                <a:hlinkClick r:id="rId12"/>
              </a:rPr>
              <a:t>http://www.globalresearch.ca/american-farmers-abandoning-genetically-modified-seeds-non-gmo-crops-are-more-productive-and-profitable/5366365</a:t>
            </a:r>
          </a:p>
          <a:p>
            <a:pPr rtl="0">
              <a:spcBef>
                <a:spcPts val="0"/>
              </a:spcBef>
              <a:buNone/>
            </a:pPr>
            <a:r>
              <a:t/>
            </a:r>
            <a:endParaRPr sz="1000"/>
          </a:p>
          <a:p>
            <a:pPr>
              <a:spcBef>
                <a:spcPts val="0"/>
              </a:spcBef>
              <a:buNone/>
            </a:pPr>
            <a:r>
              <a:t/>
            </a:r>
            <a:endParaRPr sz="100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Bibliography</a:t>
            </a:r>
          </a:p>
        </p:txBody>
      </p:sp>
      <p:sp>
        <p:nvSpPr>
          <p:cNvPr id="120" name="Shape 120"/>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0" lvl="0" marL="0" marR="0" rtl="0">
              <a:lnSpc>
                <a:spcPct val="100000"/>
              </a:lnSpc>
              <a:spcBef>
                <a:spcPts val="0"/>
              </a:spcBef>
              <a:buClr>
                <a:schemeClr val="dk1"/>
              </a:buClr>
              <a:buSzPct val="91666"/>
              <a:buFont typeface="Arial"/>
              <a:buNone/>
            </a:pPr>
            <a:r>
              <a:rPr lang="en" sz="1200">
                <a:solidFill>
                  <a:srgbClr val="000000"/>
                </a:solidFill>
              </a:rPr>
              <a:t>Asthma and Allergy Foundation of America - Information About Asthma, Allergies, Food Allergies and More! (n.d.). Retrieved June 1, 2015, from </a:t>
            </a:r>
            <a:r>
              <a:rPr lang="en" sz="1200" u="sng">
                <a:solidFill>
                  <a:schemeClr val="hlink"/>
                </a:solidFill>
                <a:hlinkClick r:id="rId3"/>
              </a:rPr>
              <a:t>http://www.aafa.org/display.cfm?id=9&amp;cont=78</a:t>
            </a:r>
          </a:p>
          <a:p>
            <a:pPr indent="0" lvl="0" marL="0" marR="0" rtl="0">
              <a:lnSpc>
                <a:spcPct val="100000"/>
              </a:lnSpc>
              <a:spcBef>
                <a:spcPts val="0"/>
              </a:spcBef>
              <a:buClr>
                <a:schemeClr val="dk1"/>
              </a:buClr>
              <a:buFont typeface="Arial"/>
              <a:buNone/>
            </a:pPr>
            <a:r>
              <a:t/>
            </a:r>
            <a:endParaRPr sz="1200">
              <a:solidFill>
                <a:srgbClr val="000000"/>
              </a:solidFill>
            </a:endParaRPr>
          </a:p>
          <a:p>
            <a:pPr indent="0" lvl="0" marL="0" marR="0" rtl="0">
              <a:lnSpc>
                <a:spcPct val="100000"/>
              </a:lnSpc>
              <a:spcBef>
                <a:spcPts val="0"/>
              </a:spcBef>
              <a:buClr>
                <a:schemeClr val="dk1"/>
              </a:buClr>
              <a:buSzPct val="91666"/>
              <a:buFont typeface="Arial"/>
              <a:buNone/>
            </a:pPr>
            <a:r>
              <a:rPr lang="en" sz="1200">
                <a:solidFill>
                  <a:srgbClr val="000000"/>
                </a:solidFill>
              </a:rPr>
              <a:t>Disease Resistance. (n.d.). Retrieved June 16, 2015.</a:t>
            </a:r>
          </a:p>
          <a:p>
            <a:pPr indent="0" lvl="0" marL="0" marR="0" rtl="0">
              <a:lnSpc>
                <a:spcPct val="100000"/>
              </a:lnSpc>
              <a:spcBef>
                <a:spcPts val="0"/>
              </a:spcBef>
              <a:buNone/>
            </a:pPr>
            <a:r>
              <a:t/>
            </a:r>
            <a:endParaRPr sz="1200">
              <a:solidFill>
                <a:srgbClr val="000000"/>
              </a:solidFill>
            </a:endParaRPr>
          </a:p>
          <a:p>
            <a:pPr indent="0" lvl="0" marL="0" marR="0" rtl="0">
              <a:lnSpc>
                <a:spcPct val="100000"/>
              </a:lnSpc>
              <a:spcBef>
                <a:spcPts val="0"/>
              </a:spcBef>
              <a:buClr>
                <a:schemeClr val="dk1"/>
              </a:buClr>
              <a:buSzPct val="91666"/>
              <a:buFont typeface="Arial"/>
              <a:buNone/>
            </a:pPr>
            <a:r>
              <a:rPr lang="en" sz="1200">
                <a:solidFill>
                  <a:srgbClr val="000000"/>
                </a:solidFill>
              </a:rPr>
              <a:t>GMO Facts. (n.d.). Retrieved May 29, 2015, from http://www.nongmoproject.org/learn-more/</a:t>
            </a:r>
          </a:p>
          <a:p>
            <a:pPr indent="0" lvl="0" marL="0" marR="0" rtl="0">
              <a:lnSpc>
                <a:spcPct val="100000"/>
              </a:lnSpc>
              <a:spcBef>
                <a:spcPts val="0"/>
              </a:spcBef>
              <a:buNone/>
            </a:pPr>
            <a:r>
              <a:t/>
            </a:r>
            <a:endParaRPr sz="1200">
              <a:solidFill>
                <a:srgbClr val="000000"/>
              </a:solidFill>
            </a:endParaRPr>
          </a:p>
          <a:p>
            <a:pPr indent="0" lvl="0" marL="0" marR="0" rtl="0">
              <a:lnSpc>
                <a:spcPct val="100000"/>
              </a:lnSpc>
              <a:spcBef>
                <a:spcPts val="0"/>
              </a:spcBef>
              <a:buClr>
                <a:schemeClr val="dk1"/>
              </a:buClr>
              <a:buSzPct val="91666"/>
              <a:buFont typeface="Arial"/>
              <a:buNone/>
            </a:pPr>
            <a:r>
              <a:rPr lang="en" sz="1200">
                <a:solidFill>
                  <a:srgbClr val="000000"/>
                </a:solidFill>
              </a:rPr>
              <a:t>GMO: Harmful Effects. (n.d.). Retrieved May 30, 2015, from http://enhs.umn.edu/current/5103/gm/harmful.html  </a:t>
            </a:r>
            <a:r>
              <a:rPr lang="en" sz="1200">
                <a:solidFill>
                  <a:srgbClr val="000000"/>
                </a:solidFill>
                <a:hlinkClick r:id="rId4"/>
              </a:rPr>
              <a:t> </a:t>
            </a:r>
          </a:p>
          <a:p>
            <a:pPr indent="0" lvl="0" marL="0" marR="0" rtl="0">
              <a:lnSpc>
                <a:spcPct val="100000"/>
              </a:lnSpc>
              <a:spcBef>
                <a:spcPts val="0"/>
              </a:spcBef>
              <a:buNone/>
            </a:pPr>
            <a:r>
              <a:t/>
            </a:r>
            <a:endParaRPr sz="1200">
              <a:solidFill>
                <a:srgbClr val="000000"/>
              </a:solidFill>
            </a:endParaRPr>
          </a:p>
          <a:p>
            <a:pPr indent="0" lvl="0" marL="0" marR="0" rtl="0">
              <a:lnSpc>
                <a:spcPct val="100000"/>
              </a:lnSpc>
              <a:spcBef>
                <a:spcPts val="0"/>
              </a:spcBef>
              <a:buNone/>
            </a:pPr>
            <a:r>
              <a:rPr lang="en" sz="1200">
                <a:solidFill>
                  <a:srgbClr val="000000"/>
                </a:solidFill>
              </a:rPr>
              <a:t>Hirsch, L. (2014, March 1). All About Allergies. Retrieved May 28, 2015, from </a:t>
            </a:r>
          </a:p>
          <a:p>
            <a:pPr indent="0" lvl="0" marL="0" marR="0" rtl="0">
              <a:lnSpc>
                <a:spcPct val="100000"/>
              </a:lnSpc>
              <a:spcBef>
                <a:spcPts val="0"/>
              </a:spcBef>
              <a:buClr>
                <a:schemeClr val="dk1"/>
              </a:buClr>
              <a:buSzPct val="91666"/>
              <a:buFont typeface="Arial"/>
              <a:buNone/>
            </a:pPr>
            <a:r>
              <a:rPr lang="en" sz="1200">
                <a:solidFill>
                  <a:srgbClr val="000000"/>
                </a:solidFill>
              </a:rPr>
              <a:t>http://kidshealth.org/parent/medical/allergies/allergy.html</a:t>
            </a:r>
          </a:p>
          <a:p>
            <a:pPr indent="0" lvl="0" marL="0" marR="0" rtl="0">
              <a:lnSpc>
                <a:spcPct val="100000"/>
              </a:lnSpc>
              <a:spcBef>
                <a:spcPts val="0"/>
              </a:spcBef>
              <a:buClr>
                <a:schemeClr val="dk1"/>
              </a:buClr>
              <a:buSzPct val="91666"/>
              <a:buFont typeface="Arial"/>
              <a:buNone/>
            </a:pPr>
            <a:r>
              <a:rPr lang="en" sz="1200">
                <a:solidFill>
                  <a:srgbClr val="000000"/>
                </a:solidFill>
              </a:rPr>
              <a:t>  </a:t>
            </a:r>
          </a:p>
          <a:p>
            <a:pPr indent="0" marL="0" marR="0" rtl="0">
              <a:lnSpc>
                <a:spcPct val="100000"/>
              </a:lnSpc>
              <a:spcBef>
                <a:spcPts val="0"/>
              </a:spcBef>
              <a:buNone/>
            </a:pPr>
            <a:r>
              <a:rPr lang="en" sz="1200">
                <a:solidFill>
                  <a:srgbClr val="000000"/>
                </a:solidFill>
              </a:rPr>
              <a:t>Jennings, D. (2014, January 27). American Farmers Abandoning Genetically Modified Seeds: "Non-GMO Crops are more Productive and Profitable” Retrieved June 16, 2015.</a:t>
            </a:r>
          </a:p>
          <a:p>
            <a:pPr indent="0" lvl="0" marL="0" marR="0" rtl="0">
              <a:lnSpc>
                <a:spcPct val="100000"/>
              </a:lnSpc>
              <a:spcBef>
                <a:spcPts val="0"/>
              </a:spcBef>
              <a:buNone/>
            </a:pPr>
            <a:r>
              <a:t/>
            </a:r>
            <a:endParaRPr sz="1200">
              <a:solidFill>
                <a:srgbClr val="000000"/>
              </a:solidFill>
            </a:endParaRPr>
          </a:p>
          <a:p>
            <a:pPr indent="0" lvl="0" marL="0" marR="0" rtl="0">
              <a:lnSpc>
                <a:spcPct val="100000"/>
              </a:lnSpc>
              <a:spcBef>
                <a:spcPts val="0"/>
              </a:spcBef>
              <a:buNone/>
            </a:pPr>
            <a:r>
              <a:rPr lang="en" sz="1200">
                <a:solidFill>
                  <a:srgbClr val="000000"/>
                </a:solidFill>
              </a:rPr>
              <a:t>Key, S., Ma, J., &amp; Drake, P. (n.d.). Genetically modified plants and human health. Retrieved June 1, 2015, from </a:t>
            </a:r>
          </a:p>
          <a:p>
            <a:pPr indent="0" lvl="0" marL="0" marR="0" rtl="0">
              <a:lnSpc>
                <a:spcPct val="100000"/>
              </a:lnSpc>
              <a:spcBef>
                <a:spcPts val="0"/>
              </a:spcBef>
              <a:buClr>
                <a:schemeClr val="dk1"/>
              </a:buClr>
              <a:buSzPct val="91666"/>
              <a:buFont typeface="Arial"/>
              <a:buNone/>
            </a:pPr>
            <a:r>
              <a:rPr lang="en" sz="1200">
                <a:solidFill>
                  <a:srgbClr val="000000"/>
                </a:solidFill>
              </a:rPr>
              <a:t>http://www.ncbi.nlm.nih.gov/pmc/articles/PMC2408621/ </a:t>
            </a:r>
            <a:r>
              <a:rPr lang="en" sz="1200">
                <a:solidFill>
                  <a:srgbClr val="000000"/>
                </a:solidFill>
                <a:hlinkClick r:id="rId5"/>
              </a:rPr>
              <a:t> </a:t>
            </a:r>
          </a:p>
          <a:p>
            <a:pPr indent="0" lvl="0" marL="0" marR="0" rtl="0">
              <a:lnSpc>
                <a:spcPct val="100000"/>
              </a:lnSpc>
              <a:spcBef>
                <a:spcPts val="0"/>
              </a:spcBef>
              <a:buNone/>
            </a:pPr>
            <a:r>
              <a:t/>
            </a:r>
            <a:endParaRPr sz="1200">
              <a:solidFill>
                <a:srgbClr val="000000"/>
              </a:solidFill>
            </a:endParaRPr>
          </a:p>
          <a:p>
            <a:pPr indent="0" lvl="0" marL="0" marR="0" rtl="0">
              <a:lnSpc>
                <a:spcPct val="100000"/>
              </a:lnSpc>
              <a:spcBef>
                <a:spcPts val="0"/>
              </a:spcBef>
              <a:buClr>
                <a:schemeClr val="dk1"/>
              </a:buClr>
              <a:buSzPct val="91666"/>
              <a:buFont typeface="Arial"/>
              <a:buNone/>
            </a:pPr>
            <a:r>
              <a:rPr lang="en" sz="1200">
                <a:solidFill>
                  <a:srgbClr val="000000"/>
                </a:solidFill>
              </a:rPr>
              <a:t>Neanderthal Mitochondrial DNA. (n.d.). Retrieved June 3, 2015, from http://humanorigins.si.edu/evidence/genetics/ancient-dna-and-neanderthals/neanderthal-mitochondrial-dna</a:t>
            </a:r>
          </a:p>
          <a:p>
            <a:pPr indent="0" lvl="0" marL="0" marR="0" rtl="0">
              <a:lnSpc>
                <a:spcPct val="100000"/>
              </a:lnSpc>
              <a:spcBef>
                <a:spcPts val="0"/>
              </a:spcBef>
              <a:buClr>
                <a:schemeClr val="dk1"/>
              </a:buClr>
              <a:buSzPct val="91666"/>
              <a:buFont typeface="Arial"/>
              <a:buNone/>
            </a:pPr>
            <a:r>
              <a:rPr lang="en" sz="1200">
                <a:solidFill>
                  <a:srgbClr val="000000"/>
                </a:solidFill>
                <a:hlinkClick r:id="rId6"/>
              </a:rPr>
              <a:t> </a:t>
            </a:r>
            <a:r>
              <a:rPr lang="en" sz="1200">
                <a:solidFill>
                  <a:srgbClr val="000000"/>
                </a:solidFill>
              </a:rPr>
              <a:t> </a:t>
            </a:r>
            <a:r>
              <a:rPr lang="en" sz="1200">
                <a:solidFill>
                  <a:srgbClr val="000000"/>
                </a:solidFill>
                <a:hlinkClick r:id="rId7"/>
              </a:rPr>
              <a:t> </a:t>
            </a:r>
          </a:p>
          <a:p>
            <a:pPr>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Continued</a:t>
            </a:r>
          </a:p>
        </p:txBody>
      </p:sp>
      <p:sp>
        <p:nvSpPr>
          <p:cNvPr id="126" name="Shape 126"/>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0" lvl="0" marL="0" marR="0" rtl="0">
              <a:spcBef>
                <a:spcPts val="0"/>
              </a:spcBef>
              <a:buNone/>
            </a:pPr>
            <a:r>
              <a:rPr lang="en" sz="1200">
                <a:solidFill>
                  <a:schemeClr val="dk1"/>
                </a:solidFill>
              </a:rPr>
              <a:t>The Good, Bad and Ugly about GMOs - Natural Revolution. (n.d.). Retrieved June 3, 2015, from http://naturalrevolution.org/the-good-bad-and-ugly-about-gmos/</a:t>
            </a:r>
          </a:p>
          <a:p>
            <a:pPr indent="0" lvl="0" marL="0" marR="0" rtl="0">
              <a:spcBef>
                <a:spcPts val="0"/>
              </a:spcBef>
              <a:buClr>
                <a:schemeClr val="dk1"/>
              </a:buClr>
              <a:buSzPct val="91666"/>
              <a:buFont typeface="Arial"/>
              <a:buNone/>
            </a:pPr>
            <a:r>
              <a:rPr lang="en" sz="1200">
                <a:solidFill>
                  <a:schemeClr val="dk1"/>
                </a:solidFill>
              </a:rPr>
              <a:t> </a:t>
            </a:r>
            <a:r>
              <a:rPr lang="en" sz="1200">
                <a:solidFill>
                  <a:schemeClr val="dk1"/>
                </a:solidFill>
                <a:hlinkClick r:id="rId3"/>
              </a:rPr>
              <a:t> </a:t>
            </a:r>
          </a:p>
          <a:p>
            <a:pPr indent="0" lvl="0" marL="0" marR="0" rtl="0">
              <a:spcBef>
                <a:spcPts val="0"/>
              </a:spcBef>
              <a:buClr>
                <a:schemeClr val="dk1"/>
              </a:buClr>
              <a:buSzPct val="91666"/>
              <a:buFont typeface="Arial"/>
              <a:buNone/>
            </a:pPr>
            <a:r>
              <a:rPr lang="en" sz="1200">
                <a:solidFill>
                  <a:schemeClr val="dk1"/>
                </a:solidFill>
              </a:rPr>
              <a:t>Why Am I Neanderthal? (n.d.). Retrieved June 3, 2015, from https://genographic.nationalgeographic.com/neanderthal/ </a:t>
            </a:r>
            <a:r>
              <a:rPr lang="en" sz="1200">
                <a:solidFill>
                  <a:schemeClr val="dk1"/>
                </a:solidFill>
                <a:hlinkClick r:id="rId4"/>
              </a:rPr>
              <a:t> </a:t>
            </a:r>
          </a:p>
          <a:p>
            <a:pPr indent="0" lvl="0" marL="0" marR="0" rtl="0">
              <a:spcBef>
                <a:spcPts val="0"/>
              </a:spcBef>
              <a:buNone/>
            </a:pPr>
            <a:r>
              <a:t/>
            </a:r>
            <a:endParaRPr sz="1200">
              <a:solidFill>
                <a:schemeClr val="dk1"/>
              </a:solidFill>
            </a:endParaRPr>
          </a:p>
          <a:p>
            <a:pPr indent="0" lvl="0" marL="0" marR="0" rtl="0">
              <a:spcBef>
                <a:spcPts val="0"/>
              </a:spcBef>
              <a:buNone/>
            </a:pPr>
            <a:r>
              <a:rPr lang="en" sz="1200">
                <a:solidFill>
                  <a:schemeClr val="dk1"/>
                </a:solidFill>
              </a:rPr>
              <a:t>Why do We have Allergies? (2012, October 29). Retrieved June 1, 2015, fro,</a:t>
            </a:r>
          </a:p>
          <a:p>
            <a:pPr indent="0" lvl="0" marL="0" marR="0" rtl="0">
              <a:spcBef>
                <a:spcPts val="0"/>
              </a:spcBef>
              <a:buClr>
                <a:schemeClr val="dk1"/>
              </a:buClr>
              <a:buSzPct val="91666"/>
              <a:buFont typeface="Arial"/>
              <a:buNone/>
            </a:pPr>
            <a:r>
              <a:rPr lang="en" sz="1200">
                <a:solidFill>
                  <a:schemeClr val="dk1"/>
                </a:solidFill>
              </a:rPr>
              <a:t>http://fightthecauseofallergy.org/page/why-do-we-have-allergies</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Allergies?</a:t>
            </a:r>
          </a:p>
        </p:txBody>
      </p:sp>
      <p:sp>
        <p:nvSpPr>
          <p:cNvPr id="42" name="Shape 42"/>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rgbClr val="000000"/>
              </a:buClr>
              <a:buSzPct val="100000"/>
              <a:buFont typeface="Arial"/>
              <a:buChar char="●"/>
            </a:pPr>
            <a:r>
              <a:rPr lang="en" sz="1400">
                <a:solidFill>
                  <a:srgbClr val="000000"/>
                </a:solidFill>
              </a:rPr>
              <a:t>Immune System will react to a non-threatening protein, such as pollen</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Allergy will result from this</a:t>
            </a:r>
          </a:p>
          <a:p>
            <a:pPr indent="-317500" lvl="0" marL="457200" rtl="0">
              <a:lnSpc>
                <a:spcPct val="150000"/>
              </a:lnSpc>
              <a:spcBef>
                <a:spcPts val="0"/>
              </a:spcBef>
              <a:buClr>
                <a:srgbClr val="000000"/>
              </a:buClr>
              <a:buSzPct val="100000"/>
              <a:buFont typeface="Arial"/>
              <a:buChar char="●"/>
            </a:pPr>
            <a:r>
              <a:rPr lang="en" sz="1400">
                <a:solidFill>
                  <a:srgbClr val="000000"/>
                </a:solidFill>
              </a:rPr>
              <a:t>The immune response is always appropriate and controlled</a:t>
            </a:r>
          </a:p>
          <a:p>
            <a:pPr indent="-317500" lvl="0" marL="457200" rtl="0">
              <a:lnSpc>
                <a:spcPct val="150000"/>
              </a:lnSpc>
              <a:spcBef>
                <a:spcPts val="0"/>
              </a:spcBef>
              <a:buClr>
                <a:srgbClr val="000000"/>
              </a:buClr>
              <a:buSzPct val="100000"/>
              <a:buFont typeface="Arial"/>
              <a:buChar char="●"/>
            </a:pPr>
            <a:r>
              <a:rPr lang="en" sz="1400">
                <a:solidFill>
                  <a:srgbClr val="000000"/>
                </a:solidFill>
              </a:rPr>
              <a:t>Allergic disease and autoimmune disorders occur because the immune system gets conditioned to respond to foreign invaders</a:t>
            </a:r>
          </a:p>
          <a:p>
            <a:pPr indent="-317500" lvl="0" marL="457200" rtl="0">
              <a:lnSpc>
                <a:spcPct val="150000"/>
              </a:lnSpc>
              <a:spcBef>
                <a:spcPts val="0"/>
              </a:spcBef>
              <a:buClr>
                <a:srgbClr val="000000"/>
              </a:buClr>
              <a:buSzPct val="100000"/>
              <a:buFont typeface="Arial"/>
              <a:buChar char="●"/>
            </a:pPr>
            <a:r>
              <a:rPr lang="en" sz="1400">
                <a:solidFill>
                  <a:srgbClr val="000000"/>
                </a:solidFill>
              </a:rPr>
              <a:t>If it attacks the body, it is an autoimmune disorder, but if it attacks a harmless protein then it is an allergy</a:t>
            </a:r>
          </a:p>
          <a:p>
            <a:pPr indent="-317500" lvl="0" marL="457200" rtl="0">
              <a:lnSpc>
                <a:spcPct val="150000"/>
              </a:lnSpc>
              <a:spcBef>
                <a:spcPts val="0"/>
              </a:spcBef>
              <a:buClr>
                <a:srgbClr val="000000"/>
              </a:buClr>
              <a:buSzPct val="100000"/>
              <a:buFont typeface="Arial"/>
              <a:buChar char="●"/>
            </a:pPr>
            <a:r>
              <a:rPr lang="en" sz="1400">
                <a:solidFill>
                  <a:srgbClr val="000000"/>
                </a:solidFill>
              </a:rPr>
              <a:t>Population Studies display the prevalence of allergy and asthma is low in developing countries  (lack advanced sanitation)</a:t>
            </a:r>
          </a:p>
          <a:p>
            <a:pPr indent="-317500" lvl="0" marL="457200" rtl="0">
              <a:lnSpc>
                <a:spcPct val="150000"/>
              </a:lnSpc>
              <a:spcBef>
                <a:spcPts val="0"/>
              </a:spcBef>
              <a:buClr>
                <a:srgbClr val="000000"/>
              </a:buClr>
              <a:buSzPct val="100000"/>
              <a:buFont typeface="Arial"/>
              <a:buChar char="●"/>
            </a:pPr>
            <a:r>
              <a:rPr lang="en" sz="1400">
                <a:solidFill>
                  <a:srgbClr val="000000"/>
                </a:solidFill>
              </a:rPr>
              <a:t>This lack of sanitation leads to an early exposure to parasites and other microbes </a:t>
            </a:r>
          </a:p>
          <a:p>
            <a:pPr indent="-317500" lvl="0" marL="457200" rtl="0">
              <a:lnSpc>
                <a:spcPct val="150000"/>
              </a:lnSpc>
              <a:spcBef>
                <a:spcPts val="0"/>
              </a:spcBef>
              <a:buClr>
                <a:srgbClr val="000000"/>
              </a:buClr>
              <a:buSzPct val="100000"/>
              <a:buFont typeface="Arial"/>
              <a:buChar char="●"/>
            </a:pPr>
            <a:r>
              <a:rPr lang="en" sz="1400">
                <a:solidFill>
                  <a:srgbClr val="000000"/>
                </a:solidFill>
              </a:rPr>
              <a:t>This is similar to what humans have experienced over the course of evolution</a:t>
            </a:r>
          </a:p>
          <a:p>
            <a:pPr lvl="0">
              <a:lnSpc>
                <a:spcPct val="150000"/>
              </a:lnSpc>
              <a:spcBef>
                <a:spcPts val="0"/>
              </a:spcBef>
              <a:buNone/>
            </a:pPr>
            <a:r>
              <a:t/>
            </a:r>
            <a:endParaRPr sz="1400">
              <a:solidFill>
                <a:srgbClr val="000000"/>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Allergies Continued</a:t>
            </a:r>
          </a:p>
        </p:txBody>
      </p:sp>
      <p:sp>
        <p:nvSpPr>
          <p:cNvPr id="48" name="Shape 48"/>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spcBef>
                <a:spcPts val="0"/>
              </a:spcBef>
              <a:buClr>
                <a:srgbClr val="000000"/>
              </a:buClr>
              <a:buSzPct val="100000"/>
              <a:buFont typeface="Arial"/>
              <a:buChar char="●"/>
            </a:pPr>
            <a:r>
              <a:rPr lang="en" sz="1400">
                <a:solidFill>
                  <a:srgbClr val="000000"/>
                </a:solidFill>
              </a:rPr>
              <a:t>Despite rates of allergy and asthma are low in developing countries</a:t>
            </a:r>
          </a:p>
          <a:p>
            <a:pPr indent="-317500" lvl="1" marL="914400" rtl="0">
              <a:spcBef>
                <a:spcPts val="0"/>
              </a:spcBef>
              <a:buClr>
                <a:srgbClr val="000000"/>
              </a:buClr>
              <a:buSzPct val="100000"/>
              <a:buFont typeface="Courier New"/>
              <a:buChar char="o"/>
            </a:pPr>
            <a:r>
              <a:rPr lang="en" sz="1400">
                <a:solidFill>
                  <a:srgbClr val="000000"/>
                </a:solidFill>
              </a:rPr>
              <a:t>The rates of preventable diseases are much higher</a:t>
            </a:r>
          </a:p>
          <a:p>
            <a:pPr indent="-317500" lvl="0" marL="457200" rtl="0">
              <a:spcBef>
                <a:spcPts val="0"/>
              </a:spcBef>
              <a:buClr>
                <a:srgbClr val="000000"/>
              </a:buClr>
              <a:buSzPct val="100000"/>
              <a:buFont typeface="Arial"/>
              <a:buChar char="●"/>
            </a:pPr>
            <a:r>
              <a:rPr lang="en" sz="1400">
                <a:solidFill>
                  <a:srgbClr val="000000"/>
                </a:solidFill>
              </a:rPr>
              <a:t>Suggests that biological systems require balance</a:t>
            </a:r>
          </a:p>
          <a:p>
            <a:pPr indent="-317500" lvl="1" marL="914400" rtl="0">
              <a:spcBef>
                <a:spcPts val="0"/>
              </a:spcBef>
              <a:buClr>
                <a:srgbClr val="000000"/>
              </a:buClr>
              <a:buSzPct val="100000"/>
              <a:buFont typeface="Courier New"/>
              <a:buChar char="o"/>
            </a:pPr>
            <a:r>
              <a:rPr lang="en" sz="1400">
                <a:solidFill>
                  <a:srgbClr val="000000"/>
                </a:solidFill>
              </a:rPr>
              <a:t> Overcorrection for a problem can contain unforeseen consequences </a:t>
            </a:r>
          </a:p>
          <a:p>
            <a:pPr indent="-317500" lvl="0" marL="457200" rtl="0">
              <a:spcBef>
                <a:spcPts val="0"/>
              </a:spcBef>
              <a:buClr>
                <a:srgbClr val="000000"/>
              </a:buClr>
              <a:buSzPct val="100000"/>
              <a:buFont typeface="Arial"/>
              <a:buChar char="●"/>
            </a:pPr>
            <a:r>
              <a:rPr lang="en" sz="1400">
                <a:solidFill>
                  <a:srgbClr val="000000"/>
                </a:solidFill>
              </a:rPr>
              <a:t>Many Types : food, asthma, drug, latex, anaphylaxis, insect/bite, contact dermatitis</a:t>
            </a:r>
          </a:p>
          <a:p>
            <a:pPr indent="-317500" lvl="0" marL="457200" rtl="0">
              <a:lnSpc>
                <a:spcPct val="140000"/>
              </a:lnSpc>
              <a:spcBef>
                <a:spcPts val="1100"/>
              </a:spcBef>
              <a:spcAft>
                <a:spcPts val="1700"/>
              </a:spcAft>
              <a:buClr>
                <a:srgbClr val="000000"/>
              </a:buClr>
              <a:buFont typeface="Arial"/>
              <a:buChar char="●"/>
            </a:pPr>
            <a:r>
              <a:t/>
            </a:r>
            <a:endParaRPr sz="1400">
              <a:solidFill>
                <a:srgbClr val="000000"/>
              </a:solidFill>
            </a:endParaRPr>
          </a:p>
          <a:p>
            <a:pPr indent="-317500" lvl="0" marL="457200" rtl="0">
              <a:lnSpc>
                <a:spcPct val="140000"/>
              </a:lnSpc>
              <a:spcBef>
                <a:spcPts val="1100"/>
              </a:spcBef>
              <a:spcAft>
                <a:spcPts val="1700"/>
              </a:spcAft>
              <a:buClr>
                <a:srgbClr val="000000"/>
              </a:buClr>
              <a:buSzPct val="100000"/>
              <a:buFont typeface="Arial"/>
              <a:buChar char="●"/>
            </a:pPr>
            <a:r>
              <a:rPr lang="en" sz="1400">
                <a:solidFill>
                  <a:srgbClr val="000000"/>
                </a:solidFill>
              </a:rPr>
              <a:t>The tendency to develop allergies is often hereditary (can be passed down through your genes) </a:t>
            </a:r>
          </a:p>
          <a:p>
            <a:pPr indent="-317500" lvl="0" marL="457200" rtl="0">
              <a:lnSpc>
                <a:spcPct val="140000"/>
              </a:lnSpc>
              <a:spcBef>
                <a:spcPts val="1100"/>
              </a:spcBef>
              <a:spcAft>
                <a:spcPts val="1700"/>
              </a:spcAft>
              <a:buClr>
                <a:srgbClr val="000000"/>
              </a:buClr>
              <a:buSzPct val="100000"/>
              <a:buFont typeface="Arial"/>
              <a:buChar char="●"/>
            </a:pPr>
            <a:r>
              <a:rPr lang="en" sz="1400">
                <a:solidFill>
                  <a:srgbClr val="000000"/>
                </a:solidFill>
              </a:rPr>
              <a:t>You and your partner have allergies does not always correspond to you children</a:t>
            </a:r>
          </a:p>
          <a:p>
            <a:pPr indent="-317500" lvl="0" marL="457200" rtl="0">
              <a:lnSpc>
                <a:spcPct val="140000"/>
              </a:lnSpc>
              <a:spcBef>
                <a:spcPts val="1100"/>
              </a:spcBef>
              <a:spcAft>
                <a:spcPts val="1700"/>
              </a:spcAft>
              <a:buClr>
                <a:srgbClr val="000000"/>
              </a:buClr>
              <a:buSzPct val="100000"/>
              <a:buFont typeface="Arial"/>
              <a:buChar char="●"/>
            </a:pPr>
            <a:r>
              <a:rPr lang="en" sz="1400">
                <a:solidFill>
                  <a:srgbClr val="000000"/>
                </a:solidFill>
              </a:rPr>
              <a:t>Usually cannot inherit a particular allergy </a:t>
            </a:r>
          </a:p>
          <a:p>
            <a:pPr indent="-317500" lvl="1" marL="914400" rtl="0">
              <a:lnSpc>
                <a:spcPct val="140000"/>
              </a:lnSpc>
              <a:spcBef>
                <a:spcPts val="1100"/>
              </a:spcBef>
              <a:spcAft>
                <a:spcPts val="1700"/>
              </a:spcAft>
              <a:buClr>
                <a:srgbClr val="000000"/>
              </a:buClr>
              <a:buSzPct val="100000"/>
              <a:buFont typeface="Courier New"/>
              <a:buChar char="o"/>
            </a:pPr>
            <a:r>
              <a:rPr lang="en" sz="1400">
                <a:solidFill>
                  <a:srgbClr val="000000"/>
                </a:solidFill>
              </a:rPr>
              <a:t>Only the likelihood of having allergies</a:t>
            </a:r>
          </a:p>
          <a:p>
            <a:pPr indent="-317500" lvl="0" marL="457200" rtl="0">
              <a:lnSpc>
                <a:spcPct val="140000"/>
              </a:lnSpc>
              <a:spcBef>
                <a:spcPts val="1100"/>
              </a:spcBef>
              <a:spcAft>
                <a:spcPts val="1700"/>
              </a:spcAft>
              <a:buClr>
                <a:srgbClr val="000000"/>
              </a:buClr>
              <a:buSzPct val="100000"/>
              <a:buFont typeface="Arial"/>
              <a:buChar char="●"/>
            </a:pPr>
            <a:r>
              <a:rPr lang="en" sz="1400">
                <a:solidFill>
                  <a:srgbClr val="000000"/>
                </a:solidFill>
              </a:rPr>
              <a:t>Possible to have allergies even if no family member is allergic </a:t>
            </a:r>
          </a:p>
          <a:p>
            <a:pPr indent="-317500" lvl="0" marL="457200" rtl="0">
              <a:lnSpc>
                <a:spcPct val="140000"/>
              </a:lnSpc>
              <a:spcBef>
                <a:spcPts val="1100"/>
              </a:spcBef>
              <a:spcAft>
                <a:spcPts val="1700"/>
              </a:spcAft>
              <a:buClr>
                <a:srgbClr val="000000"/>
              </a:buClr>
              <a:buSzPct val="100000"/>
              <a:buFont typeface="Arial"/>
              <a:buChar char="●"/>
            </a:pPr>
            <a:r>
              <a:rPr lang="en" sz="1400">
                <a:solidFill>
                  <a:srgbClr val="000000"/>
                </a:solidFill>
              </a:rPr>
              <a:t>If you are allergic to one thing you are likely to be allergic to others</a:t>
            </a:r>
          </a:p>
          <a:p>
            <a:pPr lvl="0">
              <a:spcBef>
                <a:spcPts val="0"/>
              </a:spcBef>
              <a:buNone/>
            </a:pPr>
            <a:r>
              <a:t/>
            </a:r>
            <a:endParaRPr sz="1400">
              <a:solidFill>
                <a:srgbClr val="000000"/>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What Are GMO’s</a:t>
            </a:r>
          </a:p>
        </p:txBody>
      </p:sp>
      <p:sp>
        <p:nvSpPr>
          <p:cNvPr id="54" name="Shape 54"/>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Living organisms whose genetic material has been artificially manipulated in a lab</a:t>
            </a:r>
          </a:p>
          <a:p>
            <a:pPr indent="-317500" lvl="1" marL="914400" rtl="0">
              <a:lnSpc>
                <a:spcPct val="150000"/>
              </a:lnSpc>
              <a:spcBef>
                <a:spcPts val="0"/>
              </a:spcBef>
              <a:buClr>
                <a:schemeClr val="dk2"/>
              </a:buClr>
              <a:buSzPct val="100000"/>
              <a:buFont typeface="Courier New"/>
              <a:buChar char="o"/>
            </a:pPr>
            <a:r>
              <a:rPr lang="en" sz="1400"/>
              <a:t>(Genetically modified organisms)</a:t>
            </a:r>
          </a:p>
          <a:p>
            <a:pPr indent="-317500" lvl="0" marL="457200" rtl="0">
              <a:lnSpc>
                <a:spcPct val="150000"/>
              </a:lnSpc>
              <a:spcBef>
                <a:spcPts val="0"/>
              </a:spcBef>
              <a:buClr>
                <a:schemeClr val="dk2"/>
              </a:buClr>
              <a:buSzPct val="100000"/>
              <a:buFont typeface="Arial"/>
              <a:buChar char="●"/>
            </a:pPr>
            <a:r>
              <a:rPr lang="en" sz="1400"/>
              <a:t>Most GMO’s are designed to produce a insecticide</a:t>
            </a:r>
          </a:p>
          <a:p>
            <a:pPr indent="-317500" lvl="0" marL="457200" rtl="0">
              <a:lnSpc>
                <a:spcPct val="150000"/>
              </a:lnSpc>
              <a:spcBef>
                <a:spcPts val="0"/>
              </a:spcBef>
              <a:buClr>
                <a:srgbClr val="000000"/>
              </a:buClr>
              <a:buSzPct val="100000"/>
              <a:buFont typeface="Arial"/>
              <a:buChar char="●"/>
            </a:pPr>
            <a:r>
              <a:rPr lang="en" sz="1400">
                <a:solidFill>
                  <a:srgbClr val="000000"/>
                </a:solidFill>
              </a:rPr>
              <a:t>GMO’s on the market do not provide</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offer increased yield</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drought tolerance</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enhanced nutrition</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consumer benefit</a:t>
            </a:r>
          </a:p>
          <a:p>
            <a:pPr indent="-317500" lvl="0" marL="457200" rtl="0">
              <a:lnSpc>
                <a:spcPct val="150000"/>
              </a:lnSpc>
              <a:spcBef>
                <a:spcPts val="0"/>
              </a:spcBef>
              <a:buClr>
                <a:srgbClr val="000000"/>
              </a:buClr>
              <a:buSzPct val="100000"/>
              <a:buFont typeface="Arial"/>
              <a:buChar char="●"/>
            </a:pPr>
            <a:r>
              <a:rPr lang="en" sz="1400">
                <a:solidFill>
                  <a:srgbClr val="000000"/>
                </a:solidFill>
              </a:rPr>
              <a:t>GMO plants can be protected from fungal and viral diseas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How are they Resistant </a:t>
            </a:r>
          </a:p>
        </p:txBody>
      </p:sp>
      <p:sp>
        <p:nvSpPr>
          <p:cNvPr id="60" name="Shape 60"/>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For fungus they can introduce genes from other plants that encode for enzymes chitinase and glucanase </a:t>
            </a:r>
          </a:p>
          <a:p>
            <a:pPr indent="-317500" lvl="1" marL="914400" rtl="0">
              <a:lnSpc>
                <a:spcPct val="150000"/>
              </a:lnSpc>
              <a:spcBef>
                <a:spcPts val="0"/>
              </a:spcBef>
              <a:buClr>
                <a:schemeClr val="dk2"/>
              </a:buClr>
              <a:buSzPct val="100000"/>
              <a:buFont typeface="Courier New"/>
              <a:buChar char="o"/>
            </a:pPr>
            <a:r>
              <a:rPr lang="en" sz="1400"/>
              <a:t>These enzymes break down chitin or glucan which are components of fungal cell walls</a:t>
            </a:r>
          </a:p>
          <a:p>
            <a:pPr indent="-317500" lvl="0" marL="457200" rtl="0">
              <a:lnSpc>
                <a:spcPct val="150000"/>
              </a:lnSpc>
              <a:spcBef>
                <a:spcPts val="0"/>
              </a:spcBef>
              <a:buClr>
                <a:schemeClr val="dk2"/>
              </a:buClr>
              <a:buSzPct val="100000"/>
              <a:buFont typeface="Arial"/>
              <a:buChar char="●"/>
            </a:pPr>
            <a:r>
              <a:rPr lang="en" sz="1400"/>
              <a:t>This increases innate plant defense mechanisms </a:t>
            </a:r>
          </a:p>
          <a:p>
            <a:pPr indent="-317500" lvl="0" marL="457200" rtl="0">
              <a:lnSpc>
                <a:spcPct val="150000"/>
              </a:lnSpc>
              <a:spcBef>
                <a:spcPts val="0"/>
              </a:spcBef>
              <a:buClr>
                <a:schemeClr val="dk2"/>
              </a:buClr>
              <a:buSzPct val="100000"/>
              <a:buFont typeface="Arial"/>
              <a:buChar char="●"/>
            </a:pPr>
            <a:r>
              <a:rPr lang="en" sz="1400"/>
              <a:t>GMO can be resistant to viral infections too</a:t>
            </a:r>
          </a:p>
          <a:p>
            <a:pPr indent="-317500" lvl="0" marL="457200" rtl="0">
              <a:lnSpc>
                <a:spcPct val="150000"/>
              </a:lnSpc>
              <a:spcBef>
                <a:spcPts val="0"/>
              </a:spcBef>
              <a:buClr>
                <a:schemeClr val="dk2"/>
              </a:buClr>
              <a:buSzPct val="100000"/>
              <a:buFont typeface="Arial"/>
              <a:buChar char="●"/>
            </a:pPr>
            <a:r>
              <a:rPr lang="en" sz="1400"/>
              <a:t>Done by giving a plant a viral gene that encodes the viral coat protein</a:t>
            </a:r>
          </a:p>
          <a:p>
            <a:pPr indent="-317500" lvl="0" marL="457200" rtl="0">
              <a:lnSpc>
                <a:spcPct val="150000"/>
              </a:lnSpc>
              <a:spcBef>
                <a:spcPts val="0"/>
              </a:spcBef>
              <a:buClr>
                <a:schemeClr val="dk2"/>
              </a:buClr>
              <a:buSzPct val="100000"/>
              <a:buFont typeface="Arial"/>
              <a:buChar char="●"/>
            </a:pPr>
            <a:r>
              <a:rPr lang="en" sz="1400"/>
              <a:t>This allows the plant to produce the viral protein before the virus is able to infect the plant</a:t>
            </a:r>
          </a:p>
          <a:p>
            <a:pPr indent="-317500" lvl="0" marL="457200">
              <a:lnSpc>
                <a:spcPct val="150000"/>
              </a:lnSpc>
              <a:spcBef>
                <a:spcPts val="0"/>
              </a:spcBef>
              <a:buClr>
                <a:schemeClr val="dk2"/>
              </a:buClr>
              <a:buSzPct val="100000"/>
              <a:buFont typeface="Arial"/>
              <a:buChar char="●"/>
            </a:pPr>
            <a:r>
              <a:rPr lang="en" sz="1400"/>
              <a:t>Papayas and squash are two GMO’s that typically have this protection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History of GMO’s In Plants</a:t>
            </a:r>
          </a:p>
        </p:txBody>
      </p:sp>
      <p:sp>
        <p:nvSpPr>
          <p:cNvPr id="66" name="Shape 66"/>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Conventional breeding has been used for thousands of years</a:t>
            </a:r>
          </a:p>
          <a:p>
            <a:pPr indent="-317500" lvl="0" marL="457200" rtl="0">
              <a:lnSpc>
                <a:spcPct val="150000"/>
              </a:lnSpc>
              <a:spcBef>
                <a:spcPts val="0"/>
              </a:spcBef>
              <a:buClr>
                <a:schemeClr val="dk2"/>
              </a:buClr>
              <a:buSzPct val="100000"/>
              <a:buFont typeface="Arial"/>
              <a:buChar char="●"/>
            </a:pPr>
            <a:r>
              <a:rPr lang="en" sz="1400"/>
              <a:t>Takes around 15 years to get a new variety </a:t>
            </a:r>
          </a:p>
          <a:p>
            <a:pPr indent="-317500" lvl="0" marL="457200" rtl="0">
              <a:lnSpc>
                <a:spcPct val="150000"/>
              </a:lnSpc>
              <a:spcBef>
                <a:spcPts val="0"/>
              </a:spcBef>
              <a:buClr>
                <a:schemeClr val="dk2"/>
              </a:buClr>
              <a:buSzPct val="100000"/>
              <a:buFont typeface="Arial"/>
              <a:buChar char="●"/>
            </a:pPr>
            <a:r>
              <a:rPr lang="en" sz="1400"/>
              <a:t>Genetic engineering accelerates process </a:t>
            </a:r>
          </a:p>
          <a:p>
            <a:pPr indent="-317500" lvl="1" marL="914400" rtl="0">
              <a:lnSpc>
                <a:spcPct val="150000"/>
              </a:lnSpc>
              <a:spcBef>
                <a:spcPts val="0"/>
              </a:spcBef>
              <a:buClr>
                <a:schemeClr val="dk2"/>
              </a:buClr>
              <a:buSzPct val="100000"/>
              <a:buFont typeface="Courier New"/>
              <a:buChar char="o"/>
            </a:pPr>
            <a:r>
              <a:rPr lang="en" sz="1400"/>
              <a:t>By adding a small number of gene</a:t>
            </a:r>
          </a:p>
          <a:p>
            <a:pPr indent="-317500" lvl="0" marL="457200" rtl="0">
              <a:lnSpc>
                <a:spcPct val="150000"/>
              </a:lnSpc>
              <a:spcBef>
                <a:spcPts val="0"/>
              </a:spcBef>
              <a:buClr>
                <a:schemeClr val="dk2"/>
              </a:buClr>
              <a:buSzPct val="100000"/>
              <a:buFont typeface="Arial"/>
              <a:buChar char="●"/>
            </a:pPr>
            <a:r>
              <a:rPr lang="en" sz="1400"/>
              <a:t>In 2007, Biotech crops grew 12% in 23 countries</a:t>
            </a:r>
          </a:p>
          <a:p>
            <a:pPr indent="-317500" lvl="0" marL="457200" rtl="0">
              <a:lnSpc>
                <a:spcPct val="150000"/>
              </a:lnSpc>
              <a:spcBef>
                <a:spcPts val="0"/>
              </a:spcBef>
              <a:buClr>
                <a:schemeClr val="dk2"/>
              </a:buClr>
              <a:buSzPct val="100000"/>
              <a:buFont typeface="Arial"/>
              <a:buChar char="●"/>
            </a:pPr>
            <a:r>
              <a:rPr lang="en" sz="1400"/>
              <a:t>Principal crops = Soybean and corn</a:t>
            </a:r>
          </a:p>
          <a:p>
            <a:pPr indent="-317500" lvl="1" marL="914400" rtl="0">
              <a:lnSpc>
                <a:spcPct val="150000"/>
              </a:lnSpc>
              <a:spcBef>
                <a:spcPts val="0"/>
              </a:spcBef>
              <a:buClr>
                <a:schemeClr val="dk2"/>
              </a:buClr>
              <a:buSzPct val="100000"/>
              <a:buFont typeface="Courier New"/>
              <a:buChar char="o"/>
            </a:pPr>
            <a:r>
              <a:rPr lang="en" sz="1400"/>
              <a:t>Cotton, canola, and rice are on the upswing</a:t>
            </a:r>
          </a:p>
          <a:p>
            <a:pPr indent="-317500" lvl="0" marL="457200" rtl="0">
              <a:lnSpc>
                <a:spcPct val="150000"/>
              </a:lnSpc>
              <a:spcBef>
                <a:spcPts val="0"/>
              </a:spcBef>
              <a:buClr>
                <a:schemeClr val="dk2"/>
              </a:buClr>
              <a:buSzPct val="100000"/>
              <a:buFont typeface="Arial"/>
              <a:buChar char="●"/>
            </a:pPr>
            <a:r>
              <a:rPr lang="en" sz="1400">
                <a:solidFill>
                  <a:schemeClr val="dk1"/>
                </a:solidFill>
              </a:rPr>
              <a:t>General European opposition </a:t>
            </a:r>
          </a:p>
          <a:p>
            <a:pPr indent="-317500" lvl="1" marL="914400">
              <a:lnSpc>
                <a:spcPct val="150000"/>
              </a:lnSpc>
              <a:spcBef>
                <a:spcPts val="0"/>
              </a:spcBef>
              <a:buClr>
                <a:schemeClr val="dk2"/>
              </a:buClr>
              <a:buSzPct val="100000"/>
              <a:buFont typeface="Courier New"/>
              <a:buChar char="o"/>
            </a:pPr>
            <a:r>
              <a:rPr lang="en" sz="1400">
                <a:solidFill>
                  <a:schemeClr val="dk1"/>
                </a:solidFill>
              </a:rPr>
              <a:t>In 2007 GMO’s only grew 0.03% in the EU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How does it Work?</a:t>
            </a:r>
          </a:p>
        </p:txBody>
      </p:sp>
      <p:sp>
        <p:nvSpPr>
          <p:cNvPr id="72" name="Shape 72"/>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rgbClr val="000000"/>
              </a:buClr>
              <a:buSzPct val="100000"/>
              <a:buFont typeface="Arial"/>
              <a:buChar char="●"/>
            </a:pPr>
            <a:r>
              <a:rPr lang="en" sz="1400">
                <a:solidFill>
                  <a:srgbClr val="000000"/>
                </a:solidFill>
              </a:rPr>
              <a:t>Multiple techniques for making GM plants</a:t>
            </a:r>
          </a:p>
          <a:p>
            <a:pPr indent="-317500" lvl="0" marL="457200" rtl="0">
              <a:lnSpc>
                <a:spcPct val="150000"/>
              </a:lnSpc>
              <a:spcBef>
                <a:spcPts val="0"/>
              </a:spcBef>
              <a:buClr>
                <a:srgbClr val="000000"/>
              </a:buClr>
              <a:buSzPct val="100000"/>
              <a:buFont typeface="Arial"/>
              <a:buChar char="●"/>
            </a:pPr>
            <a:r>
              <a:rPr lang="en" sz="1400">
                <a:solidFill>
                  <a:srgbClr val="000000"/>
                </a:solidFill>
              </a:rPr>
              <a:t>The common type uses the bacterium </a:t>
            </a:r>
            <a:r>
              <a:rPr i="1" lang="en" sz="1400">
                <a:solidFill>
                  <a:srgbClr val="000000"/>
                </a:solidFill>
              </a:rPr>
              <a:t>Agrobacterium tumefaciens</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Allows for a Natural transfer of DNA to a plant</a:t>
            </a:r>
          </a:p>
          <a:p>
            <a:pPr indent="-317500" lvl="0" marL="457200" rtl="0">
              <a:lnSpc>
                <a:spcPct val="150000"/>
              </a:lnSpc>
              <a:spcBef>
                <a:spcPts val="0"/>
              </a:spcBef>
              <a:buClr>
                <a:srgbClr val="000000"/>
              </a:buClr>
              <a:buSzPct val="100000"/>
              <a:buFont typeface="Arial"/>
              <a:buChar char="●"/>
            </a:pPr>
            <a:r>
              <a:rPr lang="en" sz="1400">
                <a:solidFill>
                  <a:srgbClr val="000000"/>
                </a:solidFill>
              </a:rPr>
              <a:t>A “gene gun” places microscopic particles coated with DNA into the plant cell</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Individual plant cells targeted</a:t>
            </a:r>
          </a:p>
          <a:p>
            <a:pPr indent="-317500" lvl="0" marL="457200" rtl="0">
              <a:lnSpc>
                <a:spcPct val="150000"/>
              </a:lnSpc>
              <a:spcBef>
                <a:spcPts val="0"/>
              </a:spcBef>
              <a:buClr>
                <a:srgbClr val="000000"/>
              </a:buClr>
              <a:buSzPct val="100000"/>
              <a:buFont typeface="Arial"/>
              <a:buChar char="●"/>
            </a:pPr>
            <a:r>
              <a:rPr lang="en" sz="1400">
                <a:solidFill>
                  <a:srgbClr val="000000"/>
                </a:solidFill>
              </a:rPr>
              <a:t>Transferred to whole GM plants with the use of tissue culture techniques</a:t>
            </a:r>
          </a:p>
          <a:p>
            <a:pPr indent="-317500" lvl="0" marL="457200" rtl="0">
              <a:spcBef>
                <a:spcPts val="0"/>
              </a:spcBef>
              <a:buClr>
                <a:srgbClr val="000000"/>
              </a:buClr>
              <a:buSzPct val="100000"/>
              <a:buFont typeface="Arial"/>
              <a:buChar char="●"/>
            </a:pPr>
            <a:r>
              <a:rPr lang="en" sz="1400">
                <a:solidFill>
                  <a:srgbClr val="000000"/>
                </a:solidFill>
              </a:rPr>
              <a:t>These procedures have raised a debate in human health</a:t>
            </a:r>
          </a:p>
          <a:p>
            <a:pPr indent="-317500" lvl="1" marL="914400" rtl="0">
              <a:spcBef>
                <a:spcPts val="0"/>
              </a:spcBef>
              <a:buClr>
                <a:srgbClr val="000000"/>
              </a:buClr>
              <a:buSzPct val="100000"/>
              <a:buFont typeface="Courier New"/>
              <a:buChar char="o"/>
            </a:pPr>
            <a:r>
              <a:rPr lang="en" sz="1400">
                <a:solidFill>
                  <a:srgbClr val="000000"/>
                </a:solidFill>
              </a:rPr>
              <a:t>Possible extraneous DNA transfer into the plant genome</a:t>
            </a:r>
          </a:p>
          <a:p>
            <a:pPr indent="-317500" lvl="1" marL="914400" rtl="0">
              <a:spcBef>
                <a:spcPts val="0"/>
              </a:spcBef>
              <a:buClr>
                <a:srgbClr val="000000"/>
              </a:buClr>
              <a:buSzPct val="100000"/>
              <a:buFont typeface="Courier New"/>
              <a:buChar char="o"/>
            </a:pPr>
            <a:r>
              <a:rPr lang="en" sz="1400">
                <a:solidFill>
                  <a:srgbClr val="000000"/>
                </a:solidFill>
              </a:rPr>
              <a:t>Possible of large number of mutations in GM plants</a:t>
            </a:r>
          </a:p>
          <a:p>
            <a:pPr indent="-317500" lvl="2" marL="1371600">
              <a:spcBef>
                <a:spcPts val="0"/>
              </a:spcBef>
              <a:buClr>
                <a:srgbClr val="000000"/>
              </a:buClr>
              <a:buSzPct val="100000"/>
              <a:buFont typeface="Wingdings"/>
              <a:buChar char="§"/>
            </a:pPr>
            <a:r>
              <a:rPr lang="en" sz="1400">
                <a:solidFill>
                  <a:srgbClr val="000000"/>
                </a:solidFill>
              </a:rPr>
              <a:t>Propelled by the tissue culture techniques and rearrangement of DNA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82177"/>
            <a:ext cx="8229600" cy="1141499"/>
          </a:xfrm>
          <a:prstGeom prst="rect">
            <a:avLst/>
          </a:prstGeom>
        </p:spPr>
        <p:txBody>
          <a:bodyPr anchorCtr="0" anchor="b" bIns="91425" lIns="91425" rIns="91425" tIns="91425">
            <a:noAutofit/>
          </a:bodyPr>
          <a:lstStyle/>
          <a:p>
            <a:pPr>
              <a:spcBef>
                <a:spcPts val="0"/>
              </a:spcBef>
              <a:buNone/>
            </a:pPr>
            <a:r>
              <a:rPr lang="en"/>
              <a:t>Food Application for GMO</a:t>
            </a:r>
          </a:p>
        </p:txBody>
      </p:sp>
      <p:sp>
        <p:nvSpPr>
          <p:cNvPr id="78" name="Shape 78"/>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840 million people are chronically malnourished</a:t>
            </a:r>
          </a:p>
          <a:p>
            <a:pPr indent="-317500" lvl="0" marL="457200" rtl="0">
              <a:lnSpc>
                <a:spcPct val="150000"/>
              </a:lnSpc>
              <a:spcBef>
                <a:spcPts val="0"/>
              </a:spcBef>
              <a:buClr>
                <a:schemeClr val="dk2"/>
              </a:buClr>
              <a:buSzPct val="100000"/>
              <a:buFont typeface="Arial"/>
              <a:buChar char="●"/>
            </a:pPr>
            <a:r>
              <a:rPr lang="en" sz="1400"/>
              <a:t>1.3 Billion living on less than one dollar a day</a:t>
            </a:r>
          </a:p>
          <a:p>
            <a:pPr indent="-317500" lvl="0" marL="457200" rtl="0">
              <a:lnSpc>
                <a:spcPct val="150000"/>
              </a:lnSpc>
              <a:spcBef>
                <a:spcPts val="0"/>
              </a:spcBef>
              <a:buClr>
                <a:schemeClr val="dk2"/>
              </a:buClr>
              <a:buSzPct val="100000"/>
              <a:buFont typeface="Arial"/>
              <a:buChar char="●"/>
            </a:pPr>
            <a:r>
              <a:rPr lang="en" sz="1400"/>
              <a:t>No secure access for food</a:t>
            </a:r>
          </a:p>
          <a:p>
            <a:pPr indent="-317500" lvl="0" marL="457200" rtl="0">
              <a:lnSpc>
                <a:spcPct val="150000"/>
              </a:lnSpc>
              <a:spcBef>
                <a:spcPts val="0"/>
              </a:spcBef>
              <a:buClr>
                <a:schemeClr val="dk2"/>
              </a:buClr>
              <a:buSzPct val="100000"/>
              <a:buFont typeface="Arial"/>
              <a:buChar char="●"/>
            </a:pPr>
            <a:r>
              <a:rPr lang="en" sz="1400"/>
              <a:t>Poor rural farmers can’t afford herbicides or pesticides </a:t>
            </a:r>
          </a:p>
          <a:p>
            <a:pPr indent="-317500" lvl="0" marL="457200" rtl="0">
              <a:lnSpc>
                <a:spcPct val="150000"/>
              </a:lnSpc>
              <a:spcBef>
                <a:spcPts val="0"/>
              </a:spcBef>
              <a:buClr>
                <a:schemeClr val="dk2"/>
              </a:buClr>
              <a:buSzPct val="100000"/>
              <a:buFont typeface="Arial"/>
              <a:buChar char="●"/>
            </a:pPr>
            <a:r>
              <a:rPr lang="en" sz="1400"/>
              <a:t>GM foods could help these people</a:t>
            </a:r>
          </a:p>
          <a:p>
            <a:pPr indent="-317500" lvl="0" marL="457200" rtl="0">
              <a:lnSpc>
                <a:spcPct val="150000"/>
              </a:lnSpc>
              <a:spcBef>
                <a:spcPts val="0"/>
              </a:spcBef>
              <a:buClr>
                <a:schemeClr val="dk2"/>
              </a:buClr>
              <a:buSzPct val="100000"/>
              <a:buFont typeface="Arial"/>
              <a:buChar char="●"/>
            </a:pPr>
            <a:r>
              <a:rPr lang="en" sz="1400"/>
              <a:t>More research into how GM foods could increase crop yield and nutritional content</a:t>
            </a:r>
          </a:p>
          <a:p>
            <a:pPr indent="-317500" lvl="1" marL="914400" rtl="0">
              <a:lnSpc>
                <a:spcPct val="150000"/>
              </a:lnSpc>
              <a:spcBef>
                <a:spcPts val="0"/>
              </a:spcBef>
              <a:buClr>
                <a:schemeClr val="dk2"/>
              </a:buClr>
              <a:buSzPct val="100000"/>
              <a:buFont typeface="Courier New"/>
              <a:buChar char="o"/>
            </a:pPr>
            <a:r>
              <a:rPr lang="en" sz="1400"/>
              <a:t>Currently this is not reality</a:t>
            </a:r>
          </a:p>
          <a:p>
            <a:pPr indent="0" lvl="0" marL="457200" rtl="0">
              <a:lnSpc>
                <a:spcPct val="150000"/>
              </a:lnSpc>
              <a:spcBef>
                <a:spcPts val="0"/>
              </a:spcBef>
              <a:buNone/>
            </a:pPr>
            <a:r>
              <a:t/>
            </a:r>
            <a:endParaRPr sz="1400"/>
          </a:p>
          <a:p>
            <a:pPr lvl="0">
              <a:lnSpc>
                <a:spcPct val="150000"/>
              </a:lnSpc>
              <a:spcBef>
                <a:spcPts val="0"/>
              </a:spcBef>
              <a:buNone/>
            </a:pPr>
            <a:r>
              <a:t/>
            </a:r>
            <a:endParaRPr sz="14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7"/>
            <a:ext cx="8229600" cy="1141499"/>
          </a:xfrm>
          <a:prstGeom prst="rect">
            <a:avLst/>
          </a:prstGeom>
        </p:spPr>
        <p:txBody>
          <a:bodyPr anchorCtr="0" anchor="b" bIns="91425" lIns="91425" rIns="91425" tIns="91425">
            <a:noAutofit/>
          </a:bodyPr>
          <a:lstStyle/>
          <a:p>
            <a:pPr>
              <a:spcBef>
                <a:spcPts val="0"/>
              </a:spcBef>
              <a:buNone/>
            </a:pPr>
            <a:r>
              <a:rPr lang="en"/>
              <a:t>Cost of GMO’s</a:t>
            </a:r>
          </a:p>
        </p:txBody>
      </p:sp>
      <p:sp>
        <p:nvSpPr>
          <p:cNvPr id="84" name="Shape 84"/>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17500" lvl="0" marL="457200" rtl="0">
              <a:lnSpc>
                <a:spcPct val="150000"/>
              </a:lnSpc>
              <a:spcBef>
                <a:spcPts val="0"/>
              </a:spcBef>
              <a:buClr>
                <a:schemeClr val="dk2"/>
              </a:buClr>
              <a:buSzPct val="100000"/>
              <a:buFont typeface="Arial"/>
              <a:buChar char="●"/>
            </a:pPr>
            <a:r>
              <a:rPr lang="en" sz="1400"/>
              <a:t>Farmers can get paid more for non-GMO corn </a:t>
            </a:r>
          </a:p>
          <a:p>
            <a:pPr indent="-317500" lvl="0" marL="457200" rtl="0">
              <a:lnSpc>
                <a:spcPct val="150000"/>
              </a:lnSpc>
              <a:spcBef>
                <a:spcPts val="0"/>
              </a:spcBef>
              <a:buClr>
                <a:schemeClr val="dk2"/>
              </a:buClr>
              <a:buSzPct val="100000"/>
              <a:buFont typeface="Arial"/>
              <a:buChar char="●"/>
            </a:pPr>
            <a:r>
              <a:rPr lang="en" sz="1400"/>
              <a:t>Non-GMO corn can produce more corn per acre </a:t>
            </a:r>
          </a:p>
          <a:p>
            <a:pPr indent="-317500" lvl="0" marL="457200" rtl="0">
              <a:lnSpc>
                <a:spcPct val="150000"/>
              </a:lnSpc>
              <a:spcBef>
                <a:spcPts val="0"/>
              </a:spcBef>
              <a:buClr>
                <a:schemeClr val="dk2"/>
              </a:buClr>
              <a:buSzPct val="100000"/>
              <a:buFont typeface="Arial"/>
              <a:buChar char="●"/>
            </a:pPr>
            <a:r>
              <a:rPr lang="en" sz="1400"/>
              <a:t>Farmer Christ Huegerich discovered that conventional fields yield 15 to 30 more bushels per acre than GMO fields</a:t>
            </a:r>
          </a:p>
          <a:p>
            <a:pPr indent="-317500" lvl="1" marL="914400" rtl="0">
              <a:lnSpc>
                <a:spcPct val="150000"/>
              </a:lnSpc>
              <a:spcBef>
                <a:spcPts val="0"/>
              </a:spcBef>
              <a:buClr>
                <a:schemeClr val="dk2"/>
              </a:buClr>
              <a:buSzPct val="100000"/>
              <a:buFont typeface="Courier New"/>
              <a:buChar char="o"/>
            </a:pPr>
            <a:r>
              <a:rPr lang="en" sz="1400"/>
              <a:t>Profit margin around $100 more per acre with conventional fields</a:t>
            </a:r>
          </a:p>
          <a:p>
            <a:pPr indent="-317500" lvl="0" marL="457200" rtl="0">
              <a:lnSpc>
                <a:spcPct val="150000"/>
              </a:lnSpc>
              <a:spcBef>
                <a:spcPts val="0"/>
              </a:spcBef>
              <a:buClr>
                <a:schemeClr val="dk2"/>
              </a:buClr>
              <a:buSzPct val="100000"/>
              <a:buFont typeface="Arial"/>
              <a:buChar char="●"/>
            </a:pPr>
            <a:r>
              <a:rPr lang="en" sz="1400"/>
              <a:t>Cost of one acre of non-GMO corn: $680.95</a:t>
            </a:r>
          </a:p>
          <a:p>
            <a:pPr indent="-317500" lvl="0" marL="457200" rtl="0">
              <a:lnSpc>
                <a:spcPct val="150000"/>
              </a:lnSpc>
              <a:spcBef>
                <a:spcPts val="0"/>
              </a:spcBef>
              <a:buClr>
                <a:schemeClr val="dk2"/>
              </a:buClr>
              <a:buSzPct val="100000"/>
              <a:buFont typeface="Arial"/>
              <a:buChar char="●"/>
            </a:pPr>
            <a:r>
              <a:rPr lang="en" sz="1400"/>
              <a:t>One acre of GMO corn: $761.80</a:t>
            </a:r>
          </a:p>
          <a:p>
            <a:pPr indent="-317500" lvl="0" marL="457200" rtl="0">
              <a:lnSpc>
                <a:spcPct val="150000"/>
              </a:lnSpc>
              <a:spcBef>
                <a:spcPts val="0"/>
              </a:spcBef>
              <a:buClr>
                <a:srgbClr val="000000"/>
              </a:buClr>
              <a:buSzPct val="100000"/>
              <a:buFont typeface="Arial"/>
              <a:buChar char="●"/>
            </a:pPr>
            <a:r>
              <a:rPr lang="en" sz="1400">
                <a:solidFill>
                  <a:srgbClr val="000000"/>
                </a:solidFill>
              </a:rPr>
              <a:t> Market for non-GMO foods grown from $1.3 billion in 2011 to $3.1 billion in 2013</a:t>
            </a:r>
          </a:p>
          <a:p>
            <a:pPr indent="-317500" lvl="1" marL="914400" rtl="0">
              <a:lnSpc>
                <a:spcPct val="150000"/>
              </a:lnSpc>
              <a:spcBef>
                <a:spcPts val="0"/>
              </a:spcBef>
              <a:buClr>
                <a:srgbClr val="000000"/>
              </a:buClr>
              <a:buSzPct val="100000"/>
              <a:buFont typeface="Courier New"/>
              <a:buChar char="o"/>
            </a:pPr>
            <a:r>
              <a:rPr lang="en" sz="1400">
                <a:solidFill>
                  <a:srgbClr val="000000"/>
                </a:solidFill>
              </a:rPr>
              <a:t>Asian and European countries do not want GMO seeds</a:t>
            </a:r>
          </a:p>
          <a:p>
            <a:pPr indent="-317500" lvl="0" marL="457200">
              <a:lnSpc>
                <a:spcPct val="150000"/>
              </a:lnSpc>
              <a:spcBef>
                <a:spcPts val="0"/>
              </a:spcBef>
              <a:buClr>
                <a:srgbClr val="000000"/>
              </a:buClr>
              <a:buSzPct val="100000"/>
              <a:buFont typeface="Arial"/>
              <a:buChar char="●"/>
            </a:pPr>
            <a:r>
              <a:rPr lang="en" sz="1400">
                <a:solidFill>
                  <a:srgbClr val="000000"/>
                </a:solidFill>
              </a:rPr>
              <a:t>Spectrum Seeds Solution, a non-GMO seed selling company, have doubled sales for the past 4 years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